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6" r:id="rId2"/>
    <p:sldId id="277" r:id="rId3"/>
    <p:sldId id="278" r:id="rId4"/>
    <p:sldId id="279" r:id="rId5"/>
    <p:sldId id="272" r:id="rId6"/>
    <p:sldId id="256" r:id="rId7"/>
    <p:sldId id="257" r:id="rId8"/>
    <p:sldId id="259" r:id="rId9"/>
    <p:sldId id="260" r:id="rId10"/>
    <p:sldId id="265" r:id="rId11"/>
    <p:sldId id="262" r:id="rId12"/>
    <p:sldId id="267" r:id="rId13"/>
    <p:sldId id="274" r:id="rId14"/>
    <p:sldId id="263" r:id="rId15"/>
    <p:sldId id="275" r:id="rId16"/>
  </p:sldIdLst>
  <p:sldSz cx="12192000" cy="6858000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강 우신" initials="강우" lastIdx="1" clrIdx="0">
    <p:extLst>
      <p:ext uri="{19B8F6BF-5375-455C-9EA6-DF929625EA0E}">
        <p15:presenceInfo xmlns:p15="http://schemas.microsoft.com/office/powerpoint/2012/main" userId="a7048071af8e950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66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99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0C851-C01F-4325-A7FC-E3EF788BFA38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B87E7-85DF-47B2-B5CC-F00048EF6A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31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칼라의 종류 최소화 총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가지</a:t>
            </a:r>
            <a:endParaRPr lang="en-US" altLang="ko-KR" sz="1200" baseline="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aseline="0" dirty="0">
                <a:solidFill>
                  <a:schemeClr val="bg1">
                    <a:lumMod val="50000"/>
                  </a:schemeClr>
                </a:solidFill>
              </a:rPr>
              <a:t>States</a:t>
            </a:r>
            <a:r>
              <a:rPr lang="ko-KR" altLang="en-US" sz="1200" baseline="0" dirty="0">
                <a:solidFill>
                  <a:schemeClr val="bg1">
                    <a:lumMod val="50000"/>
                  </a:schemeClr>
                </a:solidFill>
              </a:rPr>
              <a:t>별로 명확히 구분 가능한 칼라 사용</a:t>
            </a:r>
            <a:r>
              <a:rPr lang="en-US" altLang="ko-KR" sz="1200" baseline="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aseline="0" dirty="0">
                <a:solidFill>
                  <a:schemeClr val="bg1">
                    <a:lumMod val="50000"/>
                  </a:schemeClr>
                </a:solidFill>
              </a:rPr>
              <a:t>기존 </a:t>
            </a:r>
            <a:r>
              <a:rPr lang="en-US" altLang="ko-KR" sz="1200" baseline="0" dirty="0">
                <a:solidFill>
                  <a:schemeClr val="bg1">
                    <a:lumMod val="50000"/>
                  </a:schemeClr>
                </a:solidFill>
              </a:rPr>
              <a:t>NUGU</a:t>
            </a:r>
            <a:r>
              <a:rPr lang="ko-KR" altLang="en-US" sz="1200" baseline="0" dirty="0">
                <a:solidFill>
                  <a:schemeClr val="bg1">
                    <a:lumMod val="50000"/>
                  </a:schemeClr>
                </a:solidFill>
              </a:rPr>
              <a:t>사용자들과 내부 디자인적 중요 칼라를 고려하여</a:t>
            </a:r>
            <a:r>
              <a:rPr lang="en-US" altLang="ko-KR" sz="1200" baseline="0" dirty="0">
                <a:solidFill>
                  <a:schemeClr val="bg1">
                    <a:lumMod val="50000"/>
                  </a:schemeClr>
                </a:solidFill>
              </a:rPr>
              <a:t> Agent </a:t>
            </a:r>
            <a:r>
              <a:rPr lang="ko-KR" altLang="en-US" sz="1200" baseline="0" dirty="0">
                <a:solidFill>
                  <a:schemeClr val="bg1">
                    <a:lumMod val="50000"/>
                  </a:schemeClr>
                </a:solidFill>
              </a:rPr>
              <a:t>상태는 기존 사용성을 크게 해치지 않는 방향으로 블루 칼라</a:t>
            </a:r>
            <a:r>
              <a:rPr lang="en-US" altLang="ko-KR" sz="1200" baseline="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baseline="0" dirty="0">
                <a:solidFill>
                  <a:schemeClr val="bg1">
                    <a:lumMod val="50000"/>
                  </a:schemeClr>
                </a:solidFill>
              </a:rPr>
              <a:t>시스템 관련 칼라는 그린으로 적용하고</a:t>
            </a:r>
            <a:endParaRPr lang="en-US" altLang="ko-KR" sz="1200" baseline="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aseline="0" dirty="0">
                <a:solidFill>
                  <a:schemeClr val="bg1">
                    <a:lumMod val="50000"/>
                  </a:schemeClr>
                </a:solidFill>
              </a:rPr>
              <a:t>정보성 알림과 디바이스 상태를 알려주는 기능들은 중성적인 화이트 </a:t>
            </a:r>
            <a:r>
              <a:rPr lang="ko-KR" altLang="en-US" sz="1200" baseline="0">
                <a:solidFill>
                  <a:schemeClr val="bg1">
                    <a:lumMod val="50000"/>
                  </a:schemeClr>
                </a:solidFill>
              </a:rPr>
              <a:t>칼라를 적요</a:t>
            </a:r>
            <a:endParaRPr lang="en-US" altLang="ko-KR" sz="1200" baseline="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aseline="0" dirty="0">
                <a:solidFill>
                  <a:schemeClr val="bg1">
                    <a:lumMod val="50000"/>
                  </a:schemeClr>
                </a:solidFill>
              </a:rPr>
              <a:t>주의를 필요로 하는 상태들은 직관적으로 인지 가능한 레드 계열에서 좀 더 편안하게 느껴질 수 있는 오렌지 칼라 적용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14D91-EE1B-42C3-A606-88A59ED0AC1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0378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72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9341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8920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96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93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79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86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3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907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81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9709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 userDrawn="1"/>
        </p:nvSpPr>
        <p:spPr bwMode="auto">
          <a:xfrm>
            <a:off x="1670206" y="337177"/>
            <a:ext cx="4348126" cy="22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ko-KR" sz="869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SKB_</a:t>
            </a:r>
            <a:r>
              <a:rPr lang="en-US" altLang="ko-KR" sz="869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AI</a:t>
            </a:r>
            <a:r>
              <a:rPr lang="en-US" altLang="ko-KR" sz="869" b="1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2 Max</a:t>
            </a:r>
            <a:r>
              <a:rPr lang="it-IT" altLang="ko-KR" sz="869" b="1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STB_LED Motion Guideline_NUGU Far-field LED </a:t>
            </a:r>
            <a:endParaRPr lang="en-US" altLang="ko-KR" sz="869" b="1" dirty="0">
              <a:solidFill>
                <a:schemeClr val="tx1">
                  <a:lumMod val="65000"/>
                  <a:lumOff val="3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944" y="204094"/>
            <a:ext cx="1133263" cy="292849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43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734ED-6153-A141-8852-820300A7B0F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29346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정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18"/>
          <p:cNvSpPr>
            <a:spLocks noGrp="1"/>
          </p:cNvSpPr>
          <p:nvPr>
            <p:ph type="body" sz="quarter" idx="10" hasCustomPrompt="1"/>
          </p:nvPr>
        </p:nvSpPr>
        <p:spPr>
          <a:xfrm>
            <a:off x="223203" y="212170"/>
            <a:ext cx="8368192" cy="25953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>
              <a:buNone/>
              <a:defRPr lang="ko-KR" altLang="en-US" sz="1377" b="1" kern="1200" spc="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+mj-cs"/>
              </a:defRPr>
            </a:lvl1pPr>
          </a:lstStyle>
          <a:p>
            <a:pPr lvl="0"/>
            <a:r>
              <a:rPr lang="en-US" altLang="ko-KR" dirty="0"/>
              <a:t>0.0 Title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43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734ED-6153-A141-8852-820300A7B0F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6117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4E742-2C3F-4316-B4E8-363DCD22A3AD}" type="datetimeFigureOut">
              <a:rPr lang="ko-KR" altLang="en-US" smtClean="0"/>
              <a:t>2020-09-16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BC42B-5C41-40F8-AA9F-0D679F026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72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6.png"/><Relationship Id="rId3" Type="http://schemas.microsoft.com/office/2007/relationships/media" Target="../media/media2.mp4"/><Relationship Id="rId21" Type="http://schemas.openxmlformats.org/officeDocument/2006/relationships/image" Target="../media/image9.png"/><Relationship Id="rId7" Type="http://schemas.microsoft.com/office/2007/relationships/media" Target="../media/media4.mp4"/><Relationship Id="rId12" Type="http://schemas.openxmlformats.org/officeDocument/2006/relationships/video" Target="../media/media6.mp4"/><Relationship Id="rId17" Type="http://schemas.openxmlformats.org/officeDocument/2006/relationships/image" Target="../media/image5.png"/><Relationship Id="rId2" Type="http://schemas.openxmlformats.org/officeDocument/2006/relationships/video" Target="../media/media1.mp4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microsoft.com/office/2007/relationships/media" Target="../media/media6.mp4"/><Relationship Id="rId5" Type="http://schemas.microsoft.com/office/2007/relationships/media" Target="../media/media3.mp4"/><Relationship Id="rId15" Type="http://schemas.openxmlformats.org/officeDocument/2006/relationships/image" Target="../media/image3.png"/><Relationship Id="rId10" Type="http://schemas.openxmlformats.org/officeDocument/2006/relationships/video" Target="../media/media5.mp4"/><Relationship Id="rId19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ideo" Target="../media/media9.mp4"/><Relationship Id="rId13" Type="http://schemas.microsoft.com/office/2007/relationships/media" Target="../media/media12.mp4"/><Relationship Id="rId18" Type="http://schemas.openxmlformats.org/officeDocument/2006/relationships/video" Target="../media/media14.mp4"/><Relationship Id="rId3" Type="http://schemas.microsoft.com/office/2007/relationships/media" Target="../media/media7.mp4"/><Relationship Id="rId21" Type="http://schemas.openxmlformats.org/officeDocument/2006/relationships/image" Target="../media/image2.png"/><Relationship Id="rId7" Type="http://schemas.microsoft.com/office/2007/relationships/media" Target="../media/media9.mp4"/><Relationship Id="rId12" Type="http://schemas.openxmlformats.org/officeDocument/2006/relationships/video" Target="../media/media11.mp4"/><Relationship Id="rId17" Type="http://schemas.microsoft.com/office/2007/relationships/media" Target="../media/media14.mp4"/><Relationship Id="rId25" Type="http://schemas.openxmlformats.org/officeDocument/2006/relationships/image" Target="../media/image11.png"/><Relationship Id="rId2" Type="http://schemas.openxmlformats.org/officeDocument/2006/relationships/video" Target="../media/media2.mp4"/><Relationship Id="rId16" Type="http://schemas.openxmlformats.org/officeDocument/2006/relationships/video" Target="../media/media13.mp4"/><Relationship Id="rId20" Type="http://schemas.openxmlformats.org/officeDocument/2006/relationships/image" Target="../media/image3.png"/><Relationship Id="rId1" Type="http://schemas.microsoft.com/office/2007/relationships/media" Target="../media/media2.mp4"/><Relationship Id="rId6" Type="http://schemas.openxmlformats.org/officeDocument/2006/relationships/video" Target="../media/media8.mp4"/><Relationship Id="rId11" Type="http://schemas.microsoft.com/office/2007/relationships/media" Target="../media/media11.mp4"/><Relationship Id="rId24" Type="http://schemas.openxmlformats.org/officeDocument/2006/relationships/image" Target="../media/image8.png"/><Relationship Id="rId5" Type="http://schemas.microsoft.com/office/2007/relationships/media" Target="../media/media8.mp4"/><Relationship Id="rId15" Type="http://schemas.microsoft.com/office/2007/relationships/media" Target="../media/media13.mp4"/><Relationship Id="rId23" Type="http://schemas.openxmlformats.org/officeDocument/2006/relationships/image" Target="../media/image10.png"/><Relationship Id="rId10" Type="http://schemas.openxmlformats.org/officeDocument/2006/relationships/video" Target="../media/media10.mp4"/><Relationship Id="rId19" Type="http://schemas.openxmlformats.org/officeDocument/2006/relationships/slideLayout" Target="../slideLayouts/slideLayout1.xml"/><Relationship Id="rId4" Type="http://schemas.openxmlformats.org/officeDocument/2006/relationships/video" Target="../media/media7.mp4"/><Relationship Id="rId9" Type="http://schemas.microsoft.com/office/2007/relationships/media" Target="../media/media10.mp4"/><Relationship Id="rId14" Type="http://schemas.openxmlformats.org/officeDocument/2006/relationships/video" Target="../media/media12.mp4"/><Relationship Id="rId2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ideo" Target="../media/media18.mp4"/><Relationship Id="rId13" Type="http://schemas.openxmlformats.org/officeDocument/2006/relationships/slideLayout" Target="../slideLayouts/slideLayout1.xml"/><Relationship Id="rId3" Type="http://schemas.microsoft.com/office/2007/relationships/media" Target="../media/media16.mp4"/><Relationship Id="rId7" Type="http://schemas.microsoft.com/office/2007/relationships/media" Target="../media/media18.mp4"/><Relationship Id="rId12" Type="http://schemas.openxmlformats.org/officeDocument/2006/relationships/video" Target="../media/media20.mp4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video" Target="../media/media17.mp4"/><Relationship Id="rId11" Type="http://schemas.microsoft.com/office/2007/relationships/media" Target="../media/media20.mp4"/><Relationship Id="rId5" Type="http://schemas.microsoft.com/office/2007/relationships/media" Target="../media/media17.mp4"/><Relationship Id="rId10" Type="http://schemas.openxmlformats.org/officeDocument/2006/relationships/video" Target="../media/media19.mp4"/><Relationship Id="rId4" Type="http://schemas.openxmlformats.org/officeDocument/2006/relationships/video" Target="../media/media16.mp4"/><Relationship Id="rId9" Type="http://schemas.microsoft.com/office/2007/relationships/media" Target="../media/media19.mp4"/><Relationship Id="rId1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ideo" Target="../media/media23.mp4"/><Relationship Id="rId13" Type="http://schemas.microsoft.com/office/2007/relationships/media" Target="../media/media26.mp4"/><Relationship Id="rId18" Type="http://schemas.openxmlformats.org/officeDocument/2006/relationships/video" Target="../media/media28.mp4"/><Relationship Id="rId3" Type="http://schemas.microsoft.com/office/2007/relationships/media" Target="../media/media21.mp4"/><Relationship Id="rId21" Type="http://schemas.openxmlformats.org/officeDocument/2006/relationships/slideLayout" Target="../slideLayouts/slideLayout1.xml"/><Relationship Id="rId7" Type="http://schemas.microsoft.com/office/2007/relationships/media" Target="../media/media23.mp4"/><Relationship Id="rId12" Type="http://schemas.openxmlformats.org/officeDocument/2006/relationships/video" Target="../media/media25.mp4"/><Relationship Id="rId17" Type="http://schemas.microsoft.com/office/2007/relationships/media" Target="../media/media28.mp4"/><Relationship Id="rId2" Type="http://schemas.openxmlformats.org/officeDocument/2006/relationships/video" Target="../media/media16.mp4"/><Relationship Id="rId16" Type="http://schemas.openxmlformats.org/officeDocument/2006/relationships/video" Target="../media/media27.mp4"/><Relationship Id="rId20" Type="http://schemas.openxmlformats.org/officeDocument/2006/relationships/video" Target="../media/media29.mp4"/><Relationship Id="rId1" Type="http://schemas.microsoft.com/office/2007/relationships/media" Target="../media/media16.mp4"/><Relationship Id="rId6" Type="http://schemas.openxmlformats.org/officeDocument/2006/relationships/video" Target="../media/media22.mp4"/><Relationship Id="rId11" Type="http://schemas.microsoft.com/office/2007/relationships/media" Target="../media/media25.mp4"/><Relationship Id="rId24" Type="http://schemas.openxmlformats.org/officeDocument/2006/relationships/image" Target="../media/image13.png"/><Relationship Id="rId5" Type="http://schemas.microsoft.com/office/2007/relationships/media" Target="../media/media22.mp4"/><Relationship Id="rId15" Type="http://schemas.microsoft.com/office/2007/relationships/media" Target="../media/media27.mp4"/><Relationship Id="rId23" Type="http://schemas.openxmlformats.org/officeDocument/2006/relationships/image" Target="../media/image12.png"/><Relationship Id="rId10" Type="http://schemas.openxmlformats.org/officeDocument/2006/relationships/video" Target="../media/media24.mp4"/><Relationship Id="rId19" Type="http://schemas.microsoft.com/office/2007/relationships/media" Target="../media/media29.mp4"/><Relationship Id="rId4" Type="http://schemas.openxmlformats.org/officeDocument/2006/relationships/video" Target="../media/media21.mp4"/><Relationship Id="rId9" Type="http://schemas.microsoft.com/office/2007/relationships/media" Target="../media/media24.mp4"/><Relationship Id="rId14" Type="http://schemas.openxmlformats.org/officeDocument/2006/relationships/video" Target="../media/media26.mp4"/><Relationship Id="rId2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ideo" Target="../media/media33.mp4"/><Relationship Id="rId13" Type="http://schemas.microsoft.com/office/2007/relationships/media" Target="../media/media36.mp4"/><Relationship Id="rId18" Type="http://schemas.openxmlformats.org/officeDocument/2006/relationships/video" Target="../media/media38.mp4"/><Relationship Id="rId26" Type="http://schemas.openxmlformats.org/officeDocument/2006/relationships/image" Target="../media/image19.png"/><Relationship Id="rId3" Type="http://schemas.microsoft.com/office/2007/relationships/media" Target="../media/media31.mp4"/><Relationship Id="rId21" Type="http://schemas.openxmlformats.org/officeDocument/2006/relationships/image" Target="../media/image14.png"/><Relationship Id="rId7" Type="http://schemas.microsoft.com/office/2007/relationships/media" Target="../media/media33.mp4"/><Relationship Id="rId12" Type="http://schemas.openxmlformats.org/officeDocument/2006/relationships/video" Target="../media/media35.mp4"/><Relationship Id="rId17" Type="http://schemas.microsoft.com/office/2007/relationships/media" Target="../media/media38.mp4"/><Relationship Id="rId25" Type="http://schemas.openxmlformats.org/officeDocument/2006/relationships/image" Target="../media/image18.png"/><Relationship Id="rId2" Type="http://schemas.openxmlformats.org/officeDocument/2006/relationships/video" Target="../media/media30.mp4"/><Relationship Id="rId16" Type="http://schemas.openxmlformats.org/officeDocument/2006/relationships/video" Target="../media/media37.mp4"/><Relationship Id="rId20" Type="http://schemas.openxmlformats.org/officeDocument/2006/relationships/image" Target="../media/image2.png"/><Relationship Id="rId1" Type="http://schemas.microsoft.com/office/2007/relationships/media" Target="../media/media30.mp4"/><Relationship Id="rId6" Type="http://schemas.openxmlformats.org/officeDocument/2006/relationships/video" Target="../media/media32.mp4"/><Relationship Id="rId11" Type="http://schemas.microsoft.com/office/2007/relationships/media" Target="../media/media35.mp4"/><Relationship Id="rId24" Type="http://schemas.openxmlformats.org/officeDocument/2006/relationships/image" Target="../media/image17.png"/><Relationship Id="rId5" Type="http://schemas.microsoft.com/office/2007/relationships/media" Target="../media/media32.mp4"/><Relationship Id="rId15" Type="http://schemas.microsoft.com/office/2007/relationships/media" Target="../media/media37.mp4"/><Relationship Id="rId23" Type="http://schemas.openxmlformats.org/officeDocument/2006/relationships/image" Target="../media/image16.png"/><Relationship Id="rId10" Type="http://schemas.openxmlformats.org/officeDocument/2006/relationships/video" Target="../media/media34.mp4"/><Relationship Id="rId19" Type="http://schemas.openxmlformats.org/officeDocument/2006/relationships/slideLayout" Target="../slideLayouts/slideLayout1.xml"/><Relationship Id="rId4" Type="http://schemas.openxmlformats.org/officeDocument/2006/relationships/video" Target="../media/media31.mp4"/><Relationship Id="rId9" Type="http://schemas.microsoft.com/office/2007/relationships/media" Target="../media/media34.mp4"/><Relationship Id="rId14" Type="http://schemas.openxmlformats.org/officeDocument/2006/relationships/video" Target="../media/media36.mp4"/><Relationship Id="rId2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2.mp4"/><Relationship Id="rId13" Type="http://schemas.microsoft.com/office/2007/relationships/media" Target="../media/media45.mp4"/><Relationship Id="rId18" Type="http://schemas.openxmlformats.org/officeDocument/2006/relationships/video" Target="../media/media47.mp4"/><Relationship Id="rId26" Type="http://schemas.openxmlformats.org/officeDocument/2006/relationships/image" Target="../media/image2.png"/><Relationship Id="rId3" Type="http://schemas.microsoft.com/office/2007/relationships/media" Target="../media/media40.mp4"/><Relationship Id="rId21" Type="http://schemas.openxmlformats.org/officeDocument/2006/relationships/image" Target="../media/image21.png"/><Relationship Id="rId7" Type="http://schemas.microsoft.com/office/2007/relationships/media" Target="../media/media42.mp4"/><Relationship Id="rId12" Type="http://schemas.openxmlformats.org/officeDocument/2006/relationships/video" Target="../media/media44.mp4"/><Relationship Id="rId17" Type="http://schemas.microsoft.com/office/2007/relationships/media" Target="../media/media47.mp4"/><Relationship Id="rId25" Type="http://schemas.openxmlformats.org/officeDocument/2006/relationships/image" Target="../media/image25.png"/><Relationship Id="rId2" Type="http://schemas.openxmlformats.org/officeDocument/2006/relationships/video" Target="../media/media39.mp4"/><Relationship Id="rId16" Type="http://schemas.openxmlformats.org/officeDocument/2006/relationships/video" Target="../media/media46.mp4"/><Relationship Id="rId20" Type="http://schemas.openxmlformats.org/officeDocument/2006/relationships/image" Target="../media/image20.png"/><Relationship Id="rId1" Type="http://schemas.microsoft.com/office/2007/relationships/media" Target="../media/media39.mp4"/><Relationship Id="rId6" Type="http://schemas.openxmlformats.org/officeDocument/2006/relationships/video" Target="../media/media41.mp4"/><Relationship Id="rId11" Type="http://schemas.microsoft.com/office/2007/relationships/media" Target="../media/media44.mp4"/><Relationship Id="rId24" Type="http://schemas.openxmlformats.org/officeDocument/2006/relationships/image" Target="../media/image24.png"/><Relationship Id="rId5" Type="http://schemas.microsoft.com/office/2007/relationships/media" Target="../media/media41.mp4"/><Relationship Id="rId15" Type="http://schemas.microsoft.com/office/2007/relationships/media" Target="../media/media46.mp4"/><Relationship Id="rId23" Type="http://schemas.openxmlformats.org/officeDocument/2006/relationships/image" Target="../media/image23.png"/><Relationship Id="rId10" Type="http://schemas.openxmlformats.org/officeDocument/2006/relationships/video" Target="../media/media43.mp4"/><Relationship Id="rId19" Type="http://schemas.openxmlformats.org/officeDocument/2006/relationships/slideLayout" Target="../slideLayouts/slideLayout1.xml"/><Relationship Id="rId4" Type="http://schemas.openxmlformats.org/officeDocument/2006/relationships/video" Target="../media/media40.mp4"/><Relationship Id="rId9" Type="http://schemas.microsoft.com/office/2007/relationships/media" Target="../media/media43.mp4"/><Relationship Id="rId14" Type="http://schemas.openxmlformats.org/officeDocument/2006/relationships/video" Target="../media/media45.mp4"/><Relationship Id="rId2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49.mp4"/><Relationship Id="rId7" Type="http://schemas.openxmlformats.org/officeDocument/2006/relationships/slideLayout" Target="../slideLayouts/slideLayout1.xml"/><Relationship Id="rId2" Type="http://schemas.openxmlformats.org/officeDocument/2006/relationships/video" Target="../media/media48.mp4"/><Relationship Id="rId1" Type="http://schemas.microsoft.com/office/2007/relationships/media" Target="../media/media48.mp4"/><Relationship Id="rId6" Type="http://schemas.openxmlformats.org/officeDocument/2006/relationships/video" Target="../media/media50.mp4"/><Relationship Id="rId5" Type="http://schemas.microsoft.com/office/2007/relationships/media" Target="../media/media50.mp4"/><Relationship Id="rId4" Type="http://schemas.openxmlformats.org/officeDocument/2006/relationships/video" Target="../media/media49.mp4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ideo" Target="../media/media54.mp4"/><Relationship Id="rId3" Type="http://schemas.microsoft.com/office/2007/relationships/media" Target="../media/media52.mp4"/><Relationship Id="rId7" Type="http://schemas.microsoft.com/office/2007/relationships/media" Target="../media/media54.mp4"/><Relationship Id="rId12" Type="http://schemas.openxmlformats.org/officeDocument/2006/relationships/image" Target="../media/image27.png"/><Relationship Id="rId2" Type="http://schemas.openxmlformats.org/officeDocument/2006/relationships/video" Target="../media/media51.mp4"/><Relationship Id="rId1" Type="http://schemas.microsoft.com/office/2007/relationships/media" Target="../media/media51.mp4"/><Relationship Id="rId6" Type="http://schemas.openxmlformats.org/officeDocument/2006/relationships/video" Target="../media/media53.mp4"/><Relationship Id="rId11" Type="http://schemas.openxmlformats.org/officeDocument/2006/relationships/image" Target="../media/image2.png"/><Relationship Id="rId5" Type="http://schemas.microsoft.com/office/2007/relationships/media" Target="../media/media53.mp4"/><Relationship Id="rId10" Type="http://schemas.openxmlformats.org/officeDocument/2006/relationships/image" Target="../media/image26.png"/><Relationship Id="rId4" Type="http://schemas.openxmlformats.org/officeDocument/2006/relationships/video" Target="../media/media52.mp4"/><Relationship Id="rId9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52.mp4"/><Relationship Id="rId7" Type="http://schemas.openxmlformats.org/officeDocument/2006/relationships/image" Target="../media/image2.png"/><Relationship Id="rId2" Type="http://schemas.openxmlformats.org/officeDocument/2006/relationships/video" Target="../media/media55.mp4"/><Relationship Id="rId1" Type="http://schemas.microsoft.com/office/2007/relationships/media" Target="../media/media55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2.mp4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video" Target="../media/media53.mp4"/><Relationship Id="rId13" Type="http://schemas.openxmlformats.org/officeDocument/2006/relationships/slideLayout" Target="../slideLayouts/slideLayout1.xml"/><Relationship Id="rId3" Type="http://schemas.microsoft.com/office/2007/relationships/media" Target="../media/media52.mp4"/><Relationship Id="rId7" Type="http://schemas.microsoft.com/office/2007/relationships/media" Target="../media/media53.mp4"/><Relationship Id="rId12" Type="http://schemas.openxmlformats.org/officeDocument/2006/relationships/video" Target="../media/media58.mp4"/><Relationship Id="rId2" Type="http://schemas.openxmlformats.org/officeDocument/2006/relationships/video" Target="../media/media56.mp4"/><Relationship Id="rId1" Type="http://schemas.microsoft.com/office/2007/relationships/media" Target="../media/media56.mp4"/><Relationship Id="rId6" Type="http://schemas.openxmlformats.org/officeDocument/2006/relationships/video" Target="../media/media57.mp4"/><Relationship Id="rId11" Type="http://schemas.microsoft.com/office/2007/relationships/media" Target="../media/media58.mp4"/><Relationship Id="rId5" Type="http://schemas.microsoft.com/office/2007/relationships/media" Target="../media/media57.mp4"/><Relationship Id="rId10" Type="http://schemas.openxmlformats.org/officeDocument/2006/relationships/video" Target="../media/media54.mp4"/><Relationship Id="rId4" Type="http://schemas.openxmlformats.org/officeDocument/2006/relationships/video" Target="../media/media52.mp4"/><Relationship Id="rId9" Type="http://schemas.microsoft.com/office/2007/relationships/media" Target="../media/media54.mp4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71366" y="1295845"/>
            <a:ext cx="7482818" cy="2313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4444" b="1" dirty="0">
                <a:solidFill>
                  <a:srgbClr val="00000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SKB AI 2 Max (BFX-UA300)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4444" dirty="0">
                <a:solidFill>
                  <a:srgbClr val="00000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LED Motion</a:t>
            </a:r>
            <a:r>
              <a:rPr lang="ko-KR" altLang="en-US" sz="4444" dirty="0">
                <a:solidFill>
                  <a:srgbClr val="00000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</a:t>
            </a:r>
            <a:r>
              <a:rPr lang="en-US" altLang="ko-KR" sz="4444" dirty="0">
                <a:solidFill>
                  <a:srgbClr val="00000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Guideline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4444" dirty="0">
                <a:solidFill>
                  <a:srgbClr val="00000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-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705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NUGU Far-field LED 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29" y="187232"/>
            <a:ext cx="1265689" cy="3744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4034" y="3846811"/>
            <a:ext cx="2315570" cy="359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739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Ver</a:t>
            </a:r>
            <a:r>
              <a:rPr kumimoji="1" lang="en-US" altLang="ko-KR" sz="1739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0.7  </a:t>
            </a:r>
            <a:r>
              <a:rPr kumimoji="1" lang="en-US" altLang="ko-KR" sz="1739" dirty="0">
                <a:solidFill>
                  <a:schemeClr val="bg1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l</a:t>
            </a:r>
            <a:r>
              <a:rPr kumimoji="1" lang="en-US" altLang="ko-KR" sz="1739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  2020.09.14</a:t>
            </a:r>
            <a:endParaRPr kumimoji="1" lang="ko-KR" altLang="en-US" sz="1739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734ED-6153-A141-8852-820300A7B0FD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683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36"/>
          <p:cNvSpPr txBox="1">
            <a:spLocks/>
          </p:cNvSpPr>
          <p:nvPr/>
        </p:nvSpPr>
        <p:spPr>
          <a:xfrm>
            <a:off x="334676" y="878588"/>
            <a:ext cx="2136832" cy="228894"/>
          </a:xfrm>
          <a:prstGeom prst="rect">
            <a:avLst/>
          </a:prstGeom>
        </p:spPr>
        <p:txBody>
          <a:bodyPr vert="horz" lIns="88332" tIns="44166" rIns="88332" bIns="44166" rtlCol="0" anchor="b">
            <a:noAutofit/>
          </a:bodyPr>
          <a:lstStyle>
            <a:lvl1pPr algn="ctr" defTabSz="809976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31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ko-KR" sz="1739" b="1" dirty="0">
                <a:latin typeface="Helvetica" charset="0"/>
                <a:ea typeface="Helvetica" charset="0"/>
                <a:cs typeface="Helvetica" charset="0"/>
              </a:rPr>
              <a:t>Revision </a:t>
            </a:r>
            <a:r>
              <a:rPr lang="en-US" altLang="ko-KR" sz="1739" b="1">
                <a:latin typeface="Helvetica" charset="0"/>
                <a:ea typeface="Helvetica" charset="0"/>
                <a:cs typeface="Helvetica" charset="0"/>
              </a:rPr>
              <a:t>history </a:t>
            </a:r>
            <a:endParaRPr lang="en-US" sz="1739" b="1" dirty="0"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9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631153"/>
              </p:ext>
            </p:extLst>
          </p:nvPr>
        </p:nvGraphicFramePr>
        <p:xfrm>
          <a:off x="568364" y="1283224"/>
          <a:ext cx="11086081" cy="1324365"/>
        </p:xfrm>
        <a:graphic>
          <a:graphicData uri="http://schemas.openxmlformats.org/drawingml/2006/table">
            <a:tbl>
              <a:tblPr/>
              <a:tblGrid>
                <a:gridCol w="657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8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3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12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1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Ver.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날짜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내용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작성자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비고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0.5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2020.08.05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Drafting guidelines</a:t>
                      </a:r>
                      <a:endParaRPr kumimoji="1" lang="en-US" altLang="ko-K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60211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SKT</a:t>
                      </a:r>
                      <a:endParaRPr kumimoji="1" lang="ko-KR" alt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0.7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2020.09.14</a:t>
                      </a: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Arial" pitchFamily="34" charset="0"/>
                        </a:rPr>
                        <a:t>Update of discussions at the time of AI 2 development</a:t>
                      </a:r>
                      <a:endParaRPr kumimoji="1" lang="en-US" altLang="ko-KR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60211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en-US" altLang="ko-KR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SKB</a:t>
                      </a:r>
                      <a:endParaRPr kumimoji="1" lang="ko-KR" alt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ko-KR" alt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117710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7734ED-6153-A141-8852-820300A7B0FD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68637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918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8332" tIns="44166" rIns="88332" bIns="441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739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Index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87734ED-6153-A141-8852-820300A7B0FD}" type="slidenum">
              <a:rPr kumimoji="1" lang="ko-KR" altLang="en-US" smtClean="0"/>
              <a:t>3</a:t>
            </a:fld>
            <a:endParaRPr kumimoji="1"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3213" y="903986"/>
            <a:ext cx="4509855" cy="13849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900">
                <a:latin typeface="+mn-ea"/>
                <a:ea typeface="+mn-ea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NUGU Device LED Lighting UX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NUGU Device LED Lighting UX _ Agent States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NUGU Device LED Lighting UX _ Device States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NUGU Device LED Lighting UX _ Attention Notification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31109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918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8332" tIns="44166" rIns="88332" bIns="4416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739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Document Guide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11127891" y="6132827"/>
            <a:ext cx="292567" cy="158070"/>
          </a:xfrm>
        </p:spPr>
        <p:txBody>
          <a:bodyPr/>
          <a:lstStyle/>
          <a:p>
            <a:fld id="{B0F99801-E825-42EB-95E3-E664BF29AFB4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Rectangle 79"/>
          <p:cNvSpPr>
            <a:spLocks noChangeArrowheads="1"/>
          </p:cNvSpPr>
          <p:nvPr/>
        </p:nvSpPr>
        <p:spPr bwMode="auto">
          <a:xfrm>
            <a:off x="223203" y="913838"/>
            <a:ext cx="6605279" cy="24750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8609" tIns="40877" rIns="78609" bIns="40877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873" b="1" dirty="0">
                <a:solidFill>
                  <a:srgbClr val="000000"/>
                </a:solidFill>
                <a:latin typeface="+mj-ea"/>
                <a:ea typeface="+mj-ea"/>
              </a:rPr>
              <a:t>1. Changes legend</a:t>
            </a:r>
          </a:p>
          <a:p>
            <a:pPr marL="199672" indent="-199672">
              <a:spcBef>
                <a:spcPct val="50000"/>
              </a:spcBef>
              <a:buAutoNum type="arabicParenR"/>
            </a:pP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Tag as shown on the right at the top right of the page</a:t>
            </a:r>
          </a:p>
          <a:p>
            <a:pPr marL="199672" indent="-199672">
              <a:spcBef>
                <a:spcPct val="50000"/>
              </a:spcBef>
              <a:buAutoNum type="arabicParenR"/>
            </a:pP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When modifying to the next scenario version, tags are created by accumulating without deleting the tags</a:t>
            </a:r>
            <a:b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</a:b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*</a:t>
            </a:r>
            <a:r>
              <a:rPr lang="ko-KR" altLang="en-US" sz="873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Old tags are arranged so that date and version information can be seen (2-1)</a:t>
            </a:r>
          </a:p>
          <a:p>
            <a:pPr>
              <a:spcBef>
                <a:spcPct val="50000"/>
              </a:spcBef>
            </a:pP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     * Arranged so that only the date and version information of the two most recent tags can be seen when the content of the page is covered by tags (2-2)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3) Information to be entered in the tag</a:t>
            </a:r>
            <a:b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</a:b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- Date, document version</a:t>
            </a:r>
            <a:b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</a:b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- Update content</a:t>
            </a:r>
            <a:b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</a:b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   : When filling in, be sure to use the </a:t>
            </a:r>
            <a:r>
              <a:rPr lang="en-US" altLang="ko-KR" sz="873" dirty="0" err="1">
                <a:solidFill>
                  <a:srgbClr val="000000"/>
                </a:solidFill>
                <a:latin typeface="+mj-ea"/>
                <a:ea typeface="+mj-ea"/>
              </a:rPr>
              <a:t>word'modify</a:t>
            </a: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 (or change)/ delete/add’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873" dirty="0">
                <a:solidFill>
                  <a:srgbClr val="000000"/>
                </a:solidFill>
                <a:latin typeface="+mj-ea"/>
                <a:ea typeface="+mj-ea"/>
              </a:rPr>
              <a:t>4) When modifying the next scenario version, the tag color is selected and used as a color that does not overlap with the previous version.</a:t>
            </a: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566621"/>
              </p:ext>
            </p:extLst>
          </p:nvPr>
        </p:nvGraphicFramePr>
        <p:xfrm>
          <a:off x="8075305" y="1225217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_v0.01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en-US" altLang="ko-KR" sz="700" kern="1200" spc="5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Revison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 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en-US" altLang="ko-KR" sz="700" kern="1200" spc="5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Revison</a:t>
                      </a:r>
                      <a:r>
                        <a:rPr lang="en-US" altLang="ko-KR" sz="700" kern="1200" spc="5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/>
        </p:nvGraphicFramePr>
        <p:xfrm>
          <a:off x="9995851" y="1218351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_v0.01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dirty="0">
                          <a:latin typeface="+mj-ea"/>
                          <a:ea typeface="+mj-ea"/>
                          <a:cs typeface="Noto Sans CJK JP Regular"/>
                        </a:rPr>
                        <a:t>수정 사항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 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수정 사항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/>
        </p:nvGraphicFramePr>
        <p:xfrm>
          <a:off x="9995851" y="1418017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_v0.02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dirty="0">
                          <a:latin typeface="+mj-ea"/>
                          <a:ea typeface="+mj-ea"/>
                          <a:cs typeface="Noto Sans CJK JP Regular"/>
                        </a:rPr>
                        <a:t>수정 사항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 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수정 사항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307621"/>
              </p:ext>
            </p:extLst>
          </p:nvPr>
        </p:nvGraphicFramePr>
        <p:xfrm>
          <a:off x="9995851" y="1608299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_v0.03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en-US" altLang="ko-KR" sz="700" kern="1200" spc="5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Revison</a:t>
                      </a:r>
                      <a:r>
                        <a:rPr lang="en-US" altLang="ko-KR" sz="700" kern="1200" spc="5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en-US" altLang="ko-KR" sz="700" kern="1200" spc="5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Revison</a:t>
                      </a:r>
                      <a:r>
                        <a:rPr lang="en-US" altLang="ko-KR" sz="700" kern="1200" spc="5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/>
        </p:nvGraphicFramePr>
        <p:xfrm>
          <a:off x="9995851" y="2507268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_v0.01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dirty="0">
                          <a:latin typeface="+mj-ea"/>
                          <a:ea typeface="+mj-ea"/>
                          <a:cs typeface="Noto Sans CJK JP Regular"/>
                        </a:rPr>
                        <a:t>수정 사항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 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수정 사항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/>
        </p:nvGraphicFramePr>
        <p:xfrm>
          <a:off x="9995851" y="2558424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_v0.02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78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dirty="0">
                          <a:latin typeface="+mj-ea"/>
                          <a:ea typeface="+mj-ea"/>
                          <a:cs typeface="Noto Sans CJK JP Regular"/>
                        </a:rPr>
                        <a:t>수정 사항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 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수정 사항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E78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/>
        </p:nvGraphicFramePr>
        <p:xfrm>
          <a:off x="9995851" y="2615420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_v0.03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dirty="0">
                          <a:latin typeface="+mj-ea"/>
                          <a:ea typeface="+mj-ea"/>
                          <a:cs typeface="Noto Sans CJK JP Regular"/>
                        </a:rPr>
                        <a:t>수정 사항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 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수정 사항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/>
        </p:nvGraphicFramePr>
        <p:xfrm>
          <a:off x="9995851" y="2653299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_v0.04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dirty="0">
                          <a:latin typeface="+mj-ea"/>
                          <a:ea typeface="+mj-ea"/>
                          <a:cs typeface="Noto Sans CJK JP Regular"/>
                        </a:rPr>
                        <a:t>수정 사항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 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ko-KR" altLang="en-US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수정 사항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C89AE0D0-B9B2-904C-8BC8-40982CB3A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613098"/>
              </p:ext>
            </p:extLst>
          </p:nvPr>
        </p:nvGraphicFramePr>
        <p:xfrm>
          <a:off x="9995851" y="2856858"/>
          <a:ext cx="1863560" cy="57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560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20082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YYYY.MM.DD</a:t>
                      </a:r>
                      <a:r>
                        <a:rPr lang="en" altLang="ko-KR" sz="700" spc="40" dirty="0">
                          <a:solidFill>
                            <a:srgbClr val="FFFFFF"/>
                          </a:solidFill>
                          <a:latin typeface="+mj-ea"/>
                          <a:ea typeface="+mj-ea"/>
                          <a:cs typeface="Noto Sans CJK JP Regular"/>
                        </a:rPr>
                        <a:t>_v0.05</a:t>
                      </a:r>
                      <a:endParaRPr lang="en" altLang="ko-KR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62773">
                <a:tc>
                  <a:txBody>
                    <a:bodyPr/>
                    <a:lstStyle/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en-US" altLang="ko-KR" sz="700" kern="1200" spc="5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Revison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1</a:t>
                      </a:r>
                    </a:p>
                    <a:p>
                      <a:pPr marL="85725" indent="-73025">
                        <a:lnSpc>
                          <a:spcPct val="100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85725" algn="l"/>
                        </a:tabLst>
                      </a:pPr>
                      <a:r>
                        <a:rPr lang="en-US" altLang="ko-KR" sz="700" kern="1200" spc="5" baseline="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Revison</a:t>
                      </a:r>
                      <a:r>
                        <a:rPr lang="en-US" altLang="ko-KR" sz="700" kern="1200" spc="5" baseline="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Noto Sans CJK JP Regular"/>
                        </a:rPr>
                        <a:t> </a:t>
                      </a:r>
                      <a:r>
                        <a:rPr lang="en-US" altLang="ko-KR" sz="700" spc="5" baseline="0" dirty="0">
                          <a:latin typeface="+mj-ea"/>
                          <a:ea typeface="+mj-ea"/>
                          <a:cs typeface="Noto Sans CJK JP Regular"/>
                        </a:rPr>
                        <a:t>2</a:t>
                      </a:r>
                      <a:endParaRPr lang="ko-KR" altLang="en-US" sz="700" dirty="0">
                        <a:latin typeface="+mj-ea"/>
                        <a:ea typeface="+mj-ea"/>
                        <a:cs typeface="Noto Sans CJK JP Regular"/>
                      </a:endParaRPr>
                    </a:p>
                  </a:txBody>
                  <a:tcPr marL="47165" marR="47165" marT="47165" marB="47165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9995850" y="1040385"/>
            <a:ext cx="215245" cy="1210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786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(2-1)</a:t>
            </a:r>
            <a:endParaRPr lang="ko-KR" altLang="en-US" sz="786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95850" y="2332114"/>
            <a:ext cx="215245" cy="1210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786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(2-2)</a:t>
            </a:r>
            <a:endParaRPr lang="ko-KR" altLang="en-US" sz="786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5197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614" y="138126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682891" y="729567"/>
            <a:ext cx="10826219" cy="654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400"/>
            </a:lvl1pPr>
          </a:lstStyle>
          <a:p>
            <a:r>
              <a:rPr lang="en-US" altLang="ko-KR" sz="1600" dirty="0"/>
              <a:t>The NUGU platform uses a total of 4 lighting colors according to states in order to provide a consistent user experience and convey the interaction simply and clearly.</a:t>
            </a:r>
            <a:endParaRPr lang="ko-KR" altLang="en-US" sz="1600" dirty="0"/>
          </a:p>
        </p:txBody>
      </p:sp>
      <p:sp>
        <p:nvSpPr>
          <p:cNvPr id="180" name="직사각형 179"/>
          <p:cNvSpPr/>
          <p:nvPr/>
        </p:nvSpPr>
        <p:spPr>
          <a:xfrm>
            <a:off x="698088" y="1580493"/>
            <a:ext cx="8422478" cy="414502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698088" y="1580493"/>
            <a:ext cx="8422478" cy="3696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직사각형 82"/>
          <p:cNvSpPr/>
          <p:nvPr/>
        </p:nvSpPr>
        <p:spPr>
          <a:xfrm>
            <a:off x="1365405" y="1605437"/>
            <a:ext cx="12769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>
                    <a:lumMod val="95000"/>
                  </a:schemeClr>
                </a:solidFill>
              </a:rPr>
              <a:t>Agent States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5533195" y="1605437"/>
            <a:ext cx="1328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>
                    <a:lumMod val="95000"/>
                  </a:schemeClr>
                </a:solidFill>
              </a:rPr>
              <a:t>Device States</a:t>
            </a:r>
          </a:p>
        </p:txBody>
      </p:sp>
      <p:cxnSp>
        <p:nvCxnSpPr>
          <p:cNvPr id="90" name="직선 연결선 89"/>
          <p:cNvCxnSpPr/>
          <p:nvPr/>
        </p:nvCxnSpPr>
        <p:spPr>
          <a:xfrm>
            <a:off x="3356757" y="1605437"/>
            <a:ext cx="0" cy="412008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8" name="직사각형 97"/>
          <p:cNvSpPr/>
          <p:nvPr/>
        </p:nvSpPr>
        <p:spPr>
          <a:xfrm>
            <a:off x="1373849" y="3747025"/>
            <a:ext cx="65434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/>
              <a:t>Listening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1373849" y="4011353"/>
            <a:ext cx="12987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/>
              <a:t>Thinking(Processing)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1373849" y="4275681"/>
            <a:ext cx="66075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/>
              <a:t>Speaking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7089805" y="2130078"/>
            <a:ext cx="19827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i="1" u="sng" dirty="0"/>
              <a:t>System States notification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9303845" y="2124021"/>
            <a:ext cx="21414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i="1" u="sng" dirty="0"/>
              <a:t>Attention States notification</a:t>
            </a:r>
          </a:p>
        </p:txBody>
      </p:sp>
      <p:grpSp>
        <p:nvGrpSpPr>
          <p:cNvPr id="24" name="그룹 23"/>
          <p:cNvGrpSpPr/>
          <p:nvPr/>
        </p:nvGrpSpPr>
        <p:grpSpPr>
          <a:xfrm>
            <a:off x="1206209" y="3731250"/>
            <a:ext cx="1620000" cy="792219"/>
            <a:chOff x="1373849" y="3731250"/>
            <a:chExt cx="1260000" cy="792219"/>
          </a:xfrm>
        </p:grpSpPr>
        <p:cxnSp>
          <p:nvCxnSpPr>
            <p:cNvPr id="105" name="직선 연결선 104"/>
            <p:cNvCxnSpPr/>
            <p:nvPr/>
          </p:nvCxnSpPr>
          <p:spPr>
            <a:xfrm>
              <a:off x="1373849" y="3731250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>
              <a:off x="1373849" y="3995323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1373849" y="4259396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1373849" y="4523469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직사각형 67"/>
          <p:cNvSpPr/>
          <p:nvPr/>
        </p:nvSpPr>
        <p:spPr>
          <a:xfrm>
            <a:off x="1401714" y="2130078"/>
            <a:ext cx="12289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i="1" u="sng" dirty="0"/>
              <a:t>Voice Assistant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753721" y="3751930"/>
            <a:ext cx="936475" cy="756327"/>
            <a:chOff x="3676926" y="3751930"/>
            <a:chExt cx="936475" cy="756327"/>
          </a:xfrm>
        </p:grpSpPr>
        <p:sp>
          <p:nvSpPr>
            <p:cNvPr id="142" name="직사각형 141"/>
            <p:cNvSpPr/>
            <p:nvPr/>
          </p:nvSpPr>
          <p:spPr>
            <a:xfrm>
              <a:off x="3676926" y="3751930"/>
              <a:ext cx="47801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Timer</a:t>
              </a:r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3676926" y="4015122"/>
              <a:ext cx="48923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Alarm</a:t>
              </a:r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3676926" y="4277425"/>
              <a:ext cx="93647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Call/ Ringtone</a:t>
              </a:r>
            </a:p>
          </p:txBody>
        </p:sp>
      </p:grpSp>
      <p:sp>
        <p:nvSpPr>
          <p:cNvPr id="67" name="직사각형 66"/>
          <p:cNvSpPr/>
          <p:nvPr/>
        </p:nvSpPr>
        <p:spPr>
          <a:xfrm>
            <a:off x="3853662" y="2130078"/>
            <a:ext cx="9989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i="1" u="sng" dirty="0"/>
              <a:t>Notification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3543158" y="3731250"/>
            <a:ext cx="1620000" cy="792219"/>
            <a:chOff x="3730601" y="3731250"/>
            <a:chExt cx="1260000" cy="792219"/>
          </a:xfrm>
        </p:grpSpPr>
        <p:cxnSp>
          <p:nvCxnSpPr>
            <p:cNvPr id="81" name="직선 연결선 80"/>
            <p:cNvCxnSpPr/>
            <p:nvPr/>
          </p:nvCxnSpPr>
          <p:spPr>
            <a:xfrm>
              <a:off x="3730601" y="3731250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>
              <a:off x="3730601" y="3995323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3730601" y="4259396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/>
            <p:cNvCxnSpPr/>
            <p:nvPr/>
          </p:nvCxnSpPr>
          <p:spPr>
            <a:xfrm>
              <a:off x="3730601" y="4523469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직사각형 76"/>
          <p:cNvSpPr/>
          <p:nvPr/>
        </p:nvSpPr>
        <p:spPr>
          <a:xfrm>
            <a:off x="5221027" y="2130078"/>
            <a:ext cx="19525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i="1" u="sng" dirty="0"/>
              <a:t>Device States notification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192207" y="5509211"/>
            <a:ext cx="49519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" b="1" dirty="0">
                <a:solidFill>
                  <a:srgbClr val="C00000"/>
                </a:solidFill>
              </a:rPr>
              <a:t>※ When wake-up during “Device states notification”, the Agent states should be displayed first.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7451165" y="2406065"/>
            <a:ext cx="1260000" cy="1260000"/>
            <a:chOff x="7406411" y="2406065"/>
            <a:chExt cx="1260000" cy="1260000"/>
          </a:xfrm>
        </p:grpSpPr>
        <p:sp>
          <p:nvSpPr>
            <p:cNvPr id="94" name="직사각형 93"/>
            <p:cNvSpPr/>
            <p:nvPr/>
          </p:nvSpPr>
          <p:spPr>
            <a:xfrm>
              <a:off x="7406411" y="2406065"/>
              <a:ext cx="1260000" cy="1260000"/>
            </a:xfrm>
            <a:prstGeom prst="rect">
              <a:avLst/>
            </a:prstGeom>
            <a:solidFill>
              <a:srgbClr val="07E8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406411" y="329673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Green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(7,232,189)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386209" y="2406065"/>
            <a:ext cx="1260000" cy="1260000"/>
            <a:chOff x="1517957" y="3150828"/>
            <a:chExt cx="1260000" cy="1260000"/>
          </a:xfrm>
        </p:grpSpPr>
        <p:sp>
          <p:nvSpPr>
            <p:cNvPr id="8" name="직사각형 7"/>
            <p:cNvSpPr/>
            <p:nvPr/>
          </p:nvSpPr>
          <p:spPr>
            <a:xfrm>
              <a:off x="1517957" y="3150828"/>
              <a:ext cx="1260000" cy="1260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517957" y="4041496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567319" y="2406065"/>
            <a:ext cx="1260000" cy="1260000"/>
            <a:chOff x="5560171" y="2406065"/>
            <a:chExt cx="1260000" cy="1260000"/>
          </a:xfrm>
        </p:grpSpPr>
        <p:sp>
          <p:nvSpPr>
            <p:cNvPr id="76" name="직사각형 75"/>
            <p:cNvSpPr/>
            <p:nvPr/>
          </p:nvSpPr>
          <p:spPr>
            <a:xfrm>
              <a:off x="5560171" y="2406065"/>
              <a:ext cx="1260000" cy="126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560171" y="3296733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RGB(0,0,0)</a:t>
              </a: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9743082" y="3291690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bg1">
                    <a:lumMod val="95000"/>
                  </a:schemeClr>
                </a:solidFill>
              </a:rPr>
              <a:t>Orange</a:t>
            </a:r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</a:rPr>
              <a:t>RGB (237,125,50)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5387319" y="3726345"/>
            <a:ext cx="1620000" cy="1056292"/>
            <a:chOff x="5560171" y="3726345"/>
            <a:chExt cx="1260000" cy="1056292"/>
          </a:xfrm>
        </p:grpSpPr>
        <p:cxnSp>
          <p:nvCxnSpPr>
            <p:cNvPr id="140" name="직선 연결선 139"/>
            <p:cNvCxnSpPr/>
            <p:nvPr/>
          </p:nvCxnSpPr>
          <p:spPr>
            <a:xfrm>
              <a:off x="5560171" y="3726345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5560171" y="3990418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직선 연결선 148"/>
            <p:cNvCxnSpPr/>
            <p:nvPr/>
          </p:nvCxnSpPr>
          <p:spPr>
            <a:xfrm>
              <a:off x="5560171" y="4254491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직선 연결선 158"/>
            <p:cNvCxnSpPr/>
            <p:nvPr/>
          </p:nvCxnSpPr>
          <p:spPr>
            <a:xfrm>
              <a:off x="5560171" y="4518564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연결선 108"/>
            <p:cNvCxnSpPr/>
            <p:nvPr/>
          </p:nvCxnSpPr>
          <p:spPr>
            <a:xfrm>
              <a:off x="5560171" y="4782637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그룹 14"/>
          <p:cNvGrpSpPr/>
          <p:nvPr/>
        </p:nvGrpSpPr>
        <p:grpSpPr>
          <a:xfrm>
            <a:off x="5393082" y="3747025"/>
            <a:ext cx="1797287" cy="1023816"/>
            <a:chOff x="5497955" y="3747025"/>
            <a:chExt cx="1797287" cy="1023816"/>
          </a:xfrm>
        </p:grpSpPr>
        <p:sp>
          <p:nvSpPr>
            <p:cNvPr id="146" name="직사각형 145"/>
            <p:cNvSpPr/>
            <p:nvPr/>
          </p:nvSpPr>
          <p:spPr>
            <a:xfrm>
              <a:off x="5497955" y="3747025"/>
              <a:ext cx="120738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Volume level</a:t>
              </a:r>
              <a:r>
                <a:rPr lang="ko-KR" altLang="en-US" sz="900" dirty="0"/>
                <a:t> </a:t>
              </a:r>
              <a:r>
                <a:rPr lang="en-US" altLang="ko-KR" sz="900" dirty="0"/>
                <a:t>states</a:t>
              </a:r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5497955" y="4274359"/>
              <a:ext cx="165141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trike="sngStrike" dirty="0">
                  <a:solidFill>
                    <a:schemeClr val="accent1">
                      <a:lumMod val="75000"/>
                    </a:schemeClr>
                  </a:solidFill>
                </a:rPr>
                <a:t>BT connection states</a:t>
              </a:r>
              <a:r>
                <a:rPr lang="en-US" altLang="ko-KR" sz="900" dirty="0"/>
                <a:t> </a:t>
              </a:r>
              <a:r>
                <a:rPr lang="en-US" altLang="ko-KR" sz="900" dirty="0">
                  <a:solidFill>
                    <a:schemeClr val="accent1">
                      <a:lumMod val="75000"/>
                    </a:schemeClr>
                  </a:solidFill>
                </a:rPr>
                <a:t>(none)</a:t>
              </a:r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5497955" y="4014245"/>
              <a:ext cx="50045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Mute </a:t>
              </a: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5497955" y="4540009"/>
              <a:ext cx="179728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Mic On/ Off states notification</a:t>
              </a: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7271165" y="3712273"/>
            <a:ext cx="1620000" cy="1584438"/>
            <a:chOff x="7406411" y="3712273"/>
            <a:chExt cx="1260000" cy="1584438"/>
          </a:xfrm>
        </p:grpSpPr>
        <p:cxnSp>
          <p:nvCxnSpPr>
            <p:cNvPr id="168" name="직선 연결선 167"/>
            <p:cNvCxnSpPr/>
            <p:nvPr/>
          </p:nvCxnSpPr>
          <p:spPr>
            <a:xfrm>
              <a:off x="7406411" y="3712273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/>
            <p:cNvCxnSpPr/>
            <p:nvPr/>
          </p:nvCxnSpPr>
          <p:spPr>
            <a:xfrm>
              <a:off x="7406411" y="3976346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연결선 169"/>
            <p:cNvCxnSpPr/>
            <p:nvPr/>
          </p:nvCxnSpPr>
          <p:spPr>
            <a:xfrm>
              <a:off x="7406411" y="4240419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직선 연결선 170"/>
            <p:cNvCxnSpPr/>
            <p:nvPr/>
          </p:nvCxnSpPr>
          <p:spPr>
            <a:xfrm>
              <a:off x="7406411" y="4504492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직선 연결선 171"/>
            <p:cNvCxnSpPr/>
            <p:nvPr/>
          </p:nvCxnSpPr>
          <p:spPr>
            <a:xfrm>
              <a:off x="7406411" y="4768565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연결선 115"/>
            <p:cNvCxnSpPr/>
            <p:nvPr/>
          </p:nvCxnSpPr>
          <p:spPr>
            <a:xfrm>
              <a:off x="7406411" y="5032638"/>
              <a:ext cx="12600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직선 연결선 116"/>
            <p:cNvCxnSpPr/>
            <p:nvPr/>
          </p:nvCxnSpPr>
          <p:spPr>
            <a:xfrm>
              <a:off x="7406411" y="5296711"/>
              <a:ext cx="12600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3"/>
          <p:cNvGrpSpPr/>
          <p:nvPr/>
        </p:nvGrpSpPr>
        <p:grpSpPr>
          <a:xfrm>
            <a:off x="7267241" y="3684529"/>
            <a:ext cx="1757212" cy="1544683"/>
            <a:chOff x="7326934" y="3731199"/>
            <a:chExt cx="1757212" cy="1544683"/>
          </a:xfrm>
        </p:grpSpPr>
        <p:sp>
          <p:nvSpPr>
            <p:cNvPr id="160" name="직사각형 159"/>
            <p:cNvSpPr/>
            <p:nvPr/>
          </p:nvSpPr>
          <p:spPr>
            <a:xfrm>
              <a:off x="7326934" y="4254704"/>
              <a:ext cx="1008609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System booting</a:t>
              </a: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7326934" y="3731199"/>
              <a:ext cx="145905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AP standby mode states</a:t>
              </a:r>
            </a:p>
          </p:txBody>
        </p:sp>
        <p:sp>
          <p:nvSpPr>
            <p:cNvPr id="162" name="직사각형 161"/>
            <p:cNvSpPr/>
            <p:nvPr/>
          </p:nvSpPr>
          <p:spPr>
            <a:xfrm>
              <a:off x="7326934" y="3993561"/>
              <a:ext cx="175721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trike="sngStrike" dirty="0">
                  <a:solidFill>
                    <a:schemeClr val="accent1">
                      <a:lumMod val="75000"/>
                    </a:schemeClr>
                  </a:solidFill>
                </a:rPr>
                <a:t>Wi-Fi connection states</a:t>
              </a:r>
              <a:r>
                <a:rPr lang="en-US" altLang="ko-KR" sz="900" dirty="0">
                  <a:solidFill>
                    <a:schemeClr val="accent1">
                      <a:lumMod val="75000"/>
                    </a:schemeClr>
                  </a:solidFill>
                </a:rPr>
                <a:t>(none)</a:t>
              </a:r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7326934" y="4523380"/>
              <a:ext cx="124425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strike="sngStrike" dirty="0">
                  <a:solidFill>
                    <a:schemeClr val="accent1">
                      <a:lumMod val="75000"/>
                    </a:schemeClr>
                  </a:solidFill>
                </a:rPr>
                <a:t>Update states</a:t>
              </a:r>
              <a:r>
                <a:rPr lang="en-US" altLang="ko-KR" sz="900" dirty="0">
                  <a:solidFill>
                    <a:schemeClr val="accent1">
                      <a:lumMod val="75000"/>
                    </a:schemeClr>
                  </a:solidFill>
                </a:rPr>
                <a:t>(none)</a:t>
              </a:r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7332545" y="5045050"/>
              <a:ext cx="162897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Error (</a:t>
              </a:r>
              <a:r>
                <a:rPr lang="en-US" altLang="ko-KR" sz="900" dirty="0" err="1"/>
                <a:t>fail_connection_error</a:t>
              </a:r>
              <a:r>
                <a:rPr lang="en-US" altLang="ko-KR" sz="900" dirty="0"/>
                <a:t>)</a:t>
              </a: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7326934" y="4790601"/>
              <a:ext cx="126669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/>
                <a:t>System Initialization 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723158" y="2406065"/>
            <a:ext cx="1260000" cy="1260000"/>
            <a:chOff x="3730601" y="2406065"/>
            <a:chExt cx="1260000" cy="1260000"/>
          </a:xfrm>
        </p:grpSpPr>
        <p:sp>
          <p:nvSpPr>
            <p:cNvPr id="93" name="직사각형 92"/>
            <p:cNvSpPr/>
            <p:nvPr/>
          </p:nvSpPr>
          <p:spPr>
            <a:xfrm>
              <a:off x="3730601" y="2406065"/>
              <a:ext cx="1260000" cy="126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730601" y="3296733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RGB(0,0,0)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8823877" y="3661022"/>
            <a:ext cx="1580834" cy="1378345"/>
            <a:chOff x="9268978" y="4653349"/>
            <a:chExt cx="999520" cy="1282322"/>
          </a:xfrm>
        </p:grpSpPr>
        <p:cxnSp>
          <p:nvCxnSpPr>
            <p:cNvPr id="125" name="직선 연결선 124"/>
            <p:cNvCxnSpPr/>
            <p:nvPr/>
          </p:nvCxnSpPr>
          <p:spPr>
            <a:xfrm flipV="1">
              <a:off x="10257069" y="4653349"/>
              <a:ext cx="0" cy="1282319"/>
            </a:xfrm>
            <a:prstGeom prst="line">
              <a:avLst/>
            </a:prstGeom>
            <a:ln w="12700">
              <a:solidFill>
                <a:schemeClr val="accent2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/>
            <p:cNvCxnSpPr/>
            <p:nvPr/>
          </p:nvCxnSpPr>
          <p:spPr>
            <a:xfrm flipV="1">
              <a:off x="9268978" y="5935671"/>
              <a:ext cx="999520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직사각형 126"/>
          <p:cNvSpPr/>
          <p:nvPr/>
        </p:nvSpPr>
        <p:spPr>
          <a:xfrm>
            <a:off x="5398946" y="4531852"/>
            <a:ext cx="1746345" cy="239907"/>
          </a:xfrm>
          <a:prstGeom prst="rect">
            <a:avLst/>
          </a:prstGeom>
          <a:solidFill>
            <a:schemeClr val="accent2">
              <a:alpha val="20000"/>
            </a:schemeClr>
          </a:solidFill>
          <a:ln w="127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9" name="꺾인 연결선 8"/>
          <p:cNvCxnSpPr>
            <a:cxnSpLocks/>
            <a:stCxn id="127" idx="2"/>
            <a:endCxn id="101" idx="1"/>
          </p:cNvCxnSpPr>
          <p:nvPr/>
        </p:nvCxnSpPr>
        <p:spPr>
          <a:xfrm rot="16200000" flipH="1">
            <a:off x="6642099" y="4401778"/>
            <a:ext cx="265821" cy="1005781"/>
          </a:xfrm>
          <a:prstGeom prst="bentConnector2">
            <a:avLst/>
          </a:prstGeom>
          <a:ln w="127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직사각형 133"/>
          <p:cNvSpPr/>
          <p:nvPr/>
        </p:nvSpPr>
        <p:spPr>
          <a:xfrm>
            <a:off x="9258067" y="1580493"/>
            <a:ext cx="2251043" cy="4144162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/>
          <p:cNvSpPr/>
          <p:nvPr/>
        </p:nvSpPr>
        <p:spPr>
          <a:xfrm>
            <a:off x="9258067" y="1580493"/>
            <a:ext cx="2251043" cy="369611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/>
          <p:cNvSpPr/>
          <p:nvPr/>
        </p:nvSpPr>
        <p:spPr>
          <a:xfrm>
            <a:off x="9890417" y="1626022"/>
            <a:ext cx="9653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주의 알림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7277900" y="4790221"/>
            <a:ext cx="1619999" cy="494717"/>
          </a:xfrm>
          <a:prstGeom prst="rect">
            <a:avLst/>
          </a:prstGeom>
          <a:solidFill>
            <a:schemeClr val="accent2">
              <a:alpha val="20000"/>
            </a:schemeClr>
          </a:solidFill>
          <a:ln w="127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E0D6ED8-3FA0-40DC-9287-56016F8A80AA}"/>
              </a:ext>
            </a:extLst>
          </p:cNvPr>
          <p:cNvSpPr/>
          <p:nvPr/>
        </p:nvSpPr>
        <p:spPr>
          <a:xfrm>
            <a:off x="9743082" y="2401022"/>
            <a:ext cx="1260000" cy="1260000"/>
          </a:xfrm>
          <a:prstGeom prst="rect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8ABA2B-75A7-4945-AC2C-D4B2B8AEC473}"/>
              </a:ext>
            </a:extLst>
          </p:cNvPr>
          <p:cNvSpPr txBox="1"/>
          <p:nvPr/>
        </p:nvSpPr>
        <p:spPr>
          <a:xfrm>
            <a:off x="9743082" y="3291690"/>
            <a:ext cx="1087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</a:rPr>
              <a:t>Red </a:t>
            </a:r>
          </a:p>
          <a:p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</a:rPr>
              <a:t>RGB (TBD,TBD,TBD)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DF192FF9-D788-46D4-A912-9B4404CA2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270564"/>
              </p:ext>
            </p:extLst>
          </p:nvPr>
        </p:nvGraphicFramePr>
        <p:xfrm>
          <a:off x="9867207" y="7324"/>
          <a:ext cx="2324793" cy="70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1108048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259119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The corrected part in blue text has been updated to (based on AI 2), and details are mentioned on each page.</a:t>
                      </a: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107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248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6"/>
            <a:ext cx="338837" cy="51957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6"/>
            <a:ext cx="11497461" cy="5195130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272966" y="1662961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Idle</a:t>
            </a:r>
            <a:endParaRPr lang="ko-KR" alt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0441" y="164757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0441" y="407020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34041" y="4085598"/>
            <a:ext cx="8427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Listening</a:t>
            </a:r>
            <a:endParaRPr lang="ko-KR" altLang="en-US" sz="1200" b="1" dirty="0"/>
          </a:p>
        </p:txBody>
      </p:sp>
      <p:cxnSp>
        <p:nvCxnSpPr>
          <p:cNvPr id="23" name="직선 연결선 22"/>
          <p:cNvCxnSpPr/>
          <p:nvPr/>
        </p:nvCxnSpPr>
        <p:spPr>
          <a:xfrm>
            <a:off x="317168" y="2399895"/>
            <a:ext cx="11497460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431049" y="3622885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1431049" y="4845875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435037" y="2399895"/>
            <a:ext cx="0" cy="3668971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/>
          <p:cNvSpPr txBox="1"/>
          <p:nvPr/>
        </p:nvSpPr>
        <p:spPr>
          <a:xfrm>
            <a:off x="1447229" y="2785495"/>
            <a:ext cx="896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Listening Start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1266057" y="4016348"/>
            <a:ext cx="12591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Listening</a:t>
            </a:r>
          </a:p>
          <a:p>
            <a:pPr algn="ctr"/>
            <a:r>
              <a:rPr lang="en-US" altLang="ko-KR" sz="900" dirty="0"/>
              <a:t>(Passive/ Active)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47229" y="5237423"/>
            <a:ext cx="896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Listening End</a:t>
            </a:r>
            <a:endParaRPr lang="ko-KR" alt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2344068" y="1714449"/>
            <a:ext cx="2044794" cy="225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  <a:defRPr sz="800"/>
            </a:lvl1pPr>
          </a:lstStyle>
          <a:p>
            <a:r>
              <a:rPr lang="en-US" altLang="ko-KR" dirty="0"/>
              <a:t>Standby state available for wake up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554336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5370056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2344503" y="2453096"/>
            <a:ext cx="2572491" cy="111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user calls a button or voice and the microphone is activated,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If the user's location can be determined and the direction of the LED can be controlled, the lighting is directed toward the user's voice.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grpSp>
        <p:nvGrpSpPr>
          <p:cNvPr id="98" name="그룹 97"/>
          <p:cNvGrpSpPr/>
          <p:nvPr/>
        </p:nvGrpSpPr>
        <p:grpSpPr>
          <a:xfrm>
            <a:off x="4954819" y="2438147"/>
            <a:ext cx="1152000" cy="1152000"/>
            <a:chOff x="4954819" y="2513155"/>
            <a:chExt cx="1152000" cy="1152000"/>
          </a:xfrm>
        </p:grpSpPr>
        <p:sp>
          <p:nvSpPr>
            <p:cNvPr id="58" name="직사각형 57"/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656005" y="873125"/>
            <a:ext cx="10143612" cy="5195741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79" name="TextBox 78"/>
          <p:cNvSpPr txBox="1"/>
          <p:nvPr/>
        </p:nvSpPr>
        <p:spPr>
          <a:xfrm>
            <a:off x="7777312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0" name="TextBox 79"/>
          <p:cNvSpPr txBox="1"/>
          <p:nvPr/>
        </p:nvSpPr>
        <p:spPr>
          <a:xfrm>
            <a:off x="8981000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1" name="TextBox 80"/>
          <p:cNvSpPr txBox="1"/>
          <p:nvPr/>
        </p:nvSpPr>
        <p:spPr>
          <a:xfrm>
            <a:off x="10115184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2" name="TextBox 81"/>
          <p:cNvSpPr txBox="1"/>
          <p:nvPr/>
        </p:nvSpPr>
        <p:spPr>
          <a:xfrm>
            <a:off x="11112710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99" name="TextBox 98"/>
          <p:cNvSpPr txBox="1"/>
          <p:nvPr/>
        </p:nvSpPr>
        <p:spPr>
          <a:xfrm>
            <a:off x="2344503" y="3694649"/>
            <a:ext cx="258179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The corresponding lighting stays on continuously while waiting for input or while the user is saying.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If the user's location can be determined and the direction of the LED can be controlled, the lighting is directed toward the user's voice.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Motion: N/A (100% On </a:t>
            </a:r>
            <a:r>
              <a:rPr lang="ko-KR" altLang="en-US" sz="800" dirty="0"/>
              <a:t>상태</a:t>
            </a:r>
            <a:r>
              <a:rPr lang="en-US" altLang="ko-KR" sz="800" dirty="0"/>
              <a:t>)</a:t>
            </a:r>
          </a:p>
        </p:txBody>
      </p:sp>
      <p:grpSp>
        <p:nvGrpSpPr>
          <p:cNvPr id="100" name="그룹 99"/>
          <p:cNvGrpSpPr/>
          <p:nvPr/>
        </p:nvGrpSpPr>
        <p:grpSpPr>
          <a:xfrm>
            <a:off x="4954819" y="3658380"/>
            <a:ext cx="1152000" cy="1152000"/>
            <a:chOff x="4954819" y="2513155"/>
            <a:chExt cx="1152000" cy="1152000"/>
          </a:xfrm>
        </p:grpSpPr>
        <p:sp>
          <p:nvSpPr>
            <p:cNvPr id="101" name="직사각형 100"/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4954819" y="4884479"/>
            <a:ext cx="1152000" cy="1152000"/>
            <a:chOff x="4954819" y="2513155"/>
            <a:chExt cx="1152000" cy="1152000"/>
          </a:xfrm>
        </p:grpSpPr>
        <p:sp>
          <p:nvSpPr>
            <p:cNvPr id="104" name="직사각형 103"/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2344503" y="5115739"/>
            <a:ext cx="258179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user's speech input is completed or the microphone turns off after a certain period of time,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sp>
        <p:nvSpPr>
          <p:cNvPr id="118" name="타원 117"/>
          <p:cNvSpPr/>
          <p:nvPr/>
        </p:nvSpPr>
        <p:spPr>
          <a:xfrm>
            <a:off x="10214461" y="2926578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TextBox 120"/>
          <p:cNvSpPr txBox="1"/>
          <p:nvPr/>
        </p:nvSpPr>
        <p:spPr>
          <a:xfrm>
            <a:off x="11112710" y="2891037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22" name="TextBox 121"/>
          <p:cNvSpPr txBox="1"/>
          <p:nvPr/>
        </p:nvSpPr>
        <p:spPr>
          <a:xfrm>
            <a:off x="11112710" y="411127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10082759" y="411127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25" name="TextBox 124"/>
          <p:cNvSpPr txBox="1"/>
          <p:nvPr/>
        </p:nvSpPr>
        <p:spPr>
          <a:xfrm>
            <a:off x="11112710" y="5337369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pic>
        <p:nvPicPr>
          <p:cNvPr id="4" name="에이전트_리스닝_스타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04402" y="2438147"/>
            <a:ext cx="1152000" cy="1152000"/>
          </a:xfrm>
          <a:prstGeom prst="rect">
            <a:avLst/>
          </a:prstGeom>
        </p:spPr>
      </p:pic>
      <p:pic>
        <p:nvPicPr>
          <p:cNvPr id="18" name="에이전트_리스닝_엔드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604402" y="4884479"/>
            <a:ext cx="1152000" cy="115200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04158" y="3658136"/>
            <a:ext cx="1152244" cy="1152244"/>
          </a:xfrm>
          <a:prstGeom prst="rect">
            <a:avLst/>
          </a:prstGeom>
        </p:spPr>
      </p:pic>
      <p:pic>
        <p:nvPicPr>
          <p:cNvPr id="3" name="에이전트_리스닝_스타트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175248" y="2438147"/>
            <a:ext cx="1152000" cy="1152000"/>
          </a:xfrm>
          <a:prstGeom prst="rect">
            <a:avLst/>
          </a:prstGeom>
        </p:spPr>
      </p:pic>
      <p:pic>
        <p:nvPicPr>
          <p:cNvPr id="33" name="에이전트_리스닝_엔드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175248" y="4884479"/>
            <a:ext cx="1152000" cy="11520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81101" y="3658136"/>
            <a:ext cx="1146147" cy="1152244"/>
          </a:xfrm>
          <a:prstGeom prst="rect">
            <a:avLst/>
          </a:prstGeom>
        </p:spPr>
      </p:pic>
      <p:pic>
        <p:nvPicPr>
          <p:cNvPr id="36" name="에이전트_리스닝_스타트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89825" y="2438147"/>
            <a:ext cx="1152000" cy="1152000"/>
          </a:xfrm>
          <a:prstGeom prst="rect">
            <a:avLst/>
          </a:prstGeom>
        </p:spPr>
      </p:pic>
      <p:pic>
        <p:nvPicPr>
          <p:cNvPr id="41" name="에이전트_리스닝_엔드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389825" y="4884479"/>
            <a:ext cx="1152000" cy="115200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89581" y="3658136"/>
            <a:ext cx="1152244" cy="1152244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3675861" y="6091084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7614" y="138126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Agent States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9805236" y="3106474"/>
            <a:ext cx="979755" cy="221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Default: OFF </a:t>
            </a:r>
            <a:r>
              <a:rPr lang="en-US" altLang="ko-KR" sz="700" dirty="0">
                <a:latin typeface="맑은 고딕" panose="020B0503020000020004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700" b="1" u="sng" dirty="0">
                <a:latin typeface="맑은 고딕" panose="020B0503020000020004" pitchFamily="50" charset="-127"/>
                <a:sym typeface="Wingdings" panose="05000000000000000000" pitchFamily="2" charset="2"/>
              </a:rPr>
              <a:t>ON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9805236" y="5566900"/>
            <a:ext cx="979755" cy="338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ASR result/ cancel</a:t>
            </a:r>
          </a:p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Default: OFF </a:t>
            </a:r>
            <a:r>
              <a:rPr lang="en-US" altLang="ko-KR" sz="700" dirty="0">
                <a:latin typeface="맑은 고딕" panose="020B0503020000020004" pitchFamily="50" charset="-127"/>
                <a:sym typeface="Wingdings" panose="05000000000000000000" pitchFamily="2" charset="2"/>
              </a:rPr>
              <a:t> </a:t>
            </a:r>
            <a:r>
              <a:rPr lang="en-US" altLang="ko-KR" sz="700" b="1" u="sng" dirty="0">
                <a:latin typeface="맑은 고딕" panose="020B0503020000020004" pitchFamily="50" charset="-127"/>
                <a:sym typeface="Wingdings" panose="05000000000000000000" pitchFamily="2" charset="2"/>
              </a:rPr>
              <a:t>ON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10214461" y="5372910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841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6"/>
            <a:ext cx="338837" cy="3979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6"/>
            <a:ext cx="11497461" cy="3978680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17675" y="1662961"/>
            <a:ext cx="966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Processing</a:t>
            </a:r>
            <a:endParaRPr lang="ko-KR" alt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0441" y="164757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0441" y="346297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4</a:t>
            </a:r>
            <a:endParaRPr lang="ko-KR" alt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29682" y="3478363"/>
            <a:ext cx="851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Speaking</a:t>
            </a:r>
            <a:endParaRPr lang="ko-KR" altLang="en-US" sz="1200" b="1" dirty="0"/>
          </a:p>
        </p:txBody>
      </p:sp>
      <p:cxnSp>
        <p:nvCxnSpPr>
          <p:cNvPr id="23" name="직선 연결선 22"/>
          <p:cNvCxnSpPr/>
          <p:nvPr/>
        </p:nvCxnSpPr>
        <p:spPr>
          <a:xfrm>
            <a:off x="317168" y="2399895"/>
            <a:ext cx="11497460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431049" y="3622885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435037" y="2399895"/>
            <a:ext cx="0" cy="2452521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/>
          <p:cNvSpPr txBox="1"/>
          <p:nvPr/>
        </p:nvSpPr>
        <p:spPr>
          <a:xfrm>
            <a:off x="1447229" y="2884246"/>
            <a:ext cx="896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Speaking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1389472" y="3983963"/>
            <a:ext cx="1012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/>
              <a:t>Speaking</a:t>
            </a:r>
          </a:p>
          <a:p>
            <a:pPr algn="ctr"/>
            <a:r>
              <a:rPr lang="en-US" altLang="ko-KR" sz="1200" b="1" dirty="0"/>
              <a:t>End</a:t>
            </a:r>
            <a:endParaRPr lang="en-US" altLang="ko-KR" sz="900" dirty="0"/>
          </a:p>
        </p:txBody>
      </p:sp>
      <p:sp>
        <p:nvSpPr>
          <p:cNvPr id="30" name="TextBox 29"/>
          <p:cNvSpPr txBox="1"/>
          <p:nvPr/>
        </p:nvSpPr>
        <p:spPr>
          <a:xfrm>
            <a:off x="2344503" y="1316424"/>
            <a:ext cx="2581790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  <a:defRPr sz="800"/>
            </a:lvl1pPr>
          </a:lstStyle>
          <a:p>
            <a:r>
              <a:rPr lang="en-US" altLang="ko-KR" dirty="0"/>
              <a:t>While analyzing and processing the input user's utterance, the corresponding lighting is played continuously.</a:t>
            </a:r>
          </a:p>
          <a:p>
            <a:r>
              <a:rPr lang="en-US" altLang="ko-KR" dirty="0"/>
              <a:t>Repeat play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44503" y="2453096"/>
            <a:ext cx="2572491" cy="672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From the moment start responding to user's request, the lighting will play </a:t>
            </a:r>
            <a:r>
              <a:rPr lang="en-US" altLang="ko-KR" sz="800" dirty="0" err="1"/>
              <a:t>repeatly</a:t>
            </a:r>
            <a:r>
              <a:rPr lang="en-US" altLang="ko-KR" sz="800" dirty="0"/>
              <a:t> while responding.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Repeat play</a:t>
            </a:r>
          </a:p>
        </p:txBody>
      </p:sp>
      <p:grpSp>
        <p:nvGrpSpPr>
          <p:cNvPr id="98" name="그룹 97"/>
          <p:cNvGrpSpPr/>
          <p:nvPr/>
        </p:nvGrpSpPr>
        <p:grpSpPr>
          <a:xfrm>
            <a:off x="4954819" y="2435390"/>
            <a:ext cx="1152000" cy="1152000"/>
            <a:chOff x="4954819" y="2513155"/>
            <a:chExt cx="1152000" cy="1152000"/>
          </a:xfrm>
        </p:grpSpPr>
        <p:sp>
          <p:nvSpPr>
            <p:cNvPr id="58" name="직사각형 57"/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87" name="그룹 86"/>
          <p:cNvGrpSpPr/>
          <p:nvPr/>
        </p:nvGrpSpPr>
        <p:grpSpPr>
          <a:xfrm>
            <a:off x="656005" y="873125"/>
            <a:ext cx="10143612" cy="3979291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81" name="TextBox 80"/>
          <p:cNvSpPr txBox="1"/>
          <p:nvPr/>
        </p:nvSpPr>
        <p:spPr>
          <a:xfrm>
            <a:off x="10115184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2" name="TextBox 81"/>
          <p:cNvSpPr txBox="1"/>
          <p:nvPr/>
        </p:nvSpPr>
        <p:spPr>
          <a:xfrm>
            <a:off x="11112710" y="167835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99" name="TextBox 98"/>
          <p:cNvSpPr txBox="1"/>
          <p:nvPr/>
        </p:nvSpPr>
        <p:spPr>
          <a:xfrm>
            <a:off x="2362098" y="3679804"/>
            <a:ext cx="2581790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After completing the response to the user's request, when it returns to the idle state,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play once</a:t>
            </a:r>
          </a:p>
        </p:txBody>
      </p:sp>
      <p:grpSp>
        <p:nvGrpSpPr>
          <p:cNvPr id="100" name="그룹 99"/>
          <p:cNvGrpSpPr/>
          <p:nvPr/>
        </p:nvGrpSpPr>
        <p:grpSpPr>
          <a:xfrm>
            <a:off x="4954819" y="3658380"/>
            <a:ext cx="1152000" cy="1152000"/>
            <a:chOff x="4954819" y="2513155"/>
            <a:chExt cx="1152000" cy="1152000"/>
          </a:xfrm>
        </p:grpSpPr>
        <p:sp>
          <p:nvSpPr>
            <p:cNvPr id="101" name="직사각형 100"/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11112710" y="4122895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10082759" y="4122895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grpSp>
        <p:nvGrpSpPr>
          <p:cNvPr id="75" name="그룹 74"/>
          <p:cNvGrpSpPr/>
          <p:nvPr/>
        </p:nvGrpSpPr>
        <p:grpSpPr>
          <a:xfrm>
            <a:off x="4954819" y="1215972"/>
            <a:ext cx="1152000" cy="1152000"/>
            <a:chOff x="4954819" y="2513155"/>
            <a:chExt cx="1152000" cy="1152000"/>
          </a:xfrm>
        </p:grpSpPr>
        <p:sp>
          <p:nvSpPr>
            <p:cNvPr id="76" name="직사각형 75"/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88" name="타원 87"/>
          <p:cNvSpPr/>
          <p:nvPr/>
        </p:nvSpPr>
        <p:spPr>
          <a:xfrm>
            <a:off x="11234492" y="2948901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10115184" y="2908928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pic>
        <p:nvPicPr>
          <p:cNvPr id="60" name="에이전트_리스닝_엔드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604402" y="3658380"/>
            <a:ext cx="1152000" cy="1152000"/>
          </a:xfrm>
          <a:prstGeom prst="rect">
            <a:avLst/>
          </a:prstGeom>
        </p:spPr>
      </p:pic>
      <p:pic>
        <p:nvPicPr>
          <p:cNvPr id="2" name="에이전트_프로세싱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604402" y="1221486"/>
            <a:ext cx="1152000" cy="1152000"/>
          </a:xfrm>
          <a:prstGeom prst="rect">
            <a:avLst/>
          </a:prstGeom>
        </p:spPr>
      </p:pic>
      <p:pic>
        <p:nvPicPr>
          <p:cNvPr id="4" name="에이전트_스피킹_장표용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604402" y="2440904"/>
            <a:ext cx="1152000" cy="1152000"/>
          </a:xfrm>
          <a:prstGeom prst="rect">
            <a:avLst/>
          </a:prstGeom>
        </p:spPr>
      </p:pic>
      <p:pic>
        <p:nvPicPr>
          <p:cNvPr id="3" name="에이전트_프로세싱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175248" y="1221486"/>
            <a:ext cx="1152000" cy="1152000"/>
          </a:xfrm>
          <a:prstGeom prst="rect">
            <a:avLst/>
          </a:prstGeom>
        </p:spPr>
      </p:pic>
      <p:pic>
        <p:nvPicPr>
          <p:cNvPr id="25" name="에이전트_스피킹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175248" y="2440904"/>
            <a:ext cx="1152000" cy="1152000"/>
          </a:xfrm>
          <a:prstGeom prst="rect">
            <a:avLst/>
          </a:prstGeom>
        </p:spPr>
      </p:pic>
      <p:pic>
        <p:nvPicPr>
          <p:cNvPr id="29" name="에이전트_스피킹_엔드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175248" y="3658380"/>
            <a:ext cx="1152000" cy="1152000"/>
          </a:xfrm>
          <a:prstGeom prst="rect">
            <a:avLst/>
          </a:prstGeom>
        </p:spPr>
      </p:pic>
      <p:pic>
        <p:nvPicPr>
          <p:cNvPr id="32" name="에이전트_프로세싱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389825" y="1221486"/>
            <a:ext cx="1152000" cy="1152000"/>
          </a:xfrm>
          <a:prstGeom prst="rect">
            <a:avLst/>
          </a:prstGeom>
        </p:spPr>
      </p:pic>
      <p:pic>
        <p:nvPicPr>
          <p:cNvPr id="34" name="에이전트_스피킹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389825" y="2444475"/>
            <a:ext cx="1152000" cy="1152000"/>
          </a:xfrm>
          <a:prstGeom prst="rect">
            <a:avLst/>
          </a:prstGeom>
        </p:spPr>
      </p:pic>
      <p:pic>
        <p:nvPicPr>
          <p:cNvPr id="35" name="에이전트_스피킹_엔드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389825" y="3658380"/>
            <a:ext cx="1152000" cy="11520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267614" y="138126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Agent States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675861" y="4886394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2D291B85-C46A-433D-860C-171797CAC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641776"/>
              </p:ext>
            </p:extLst>
          </p:nvPr>
        </p:nvGraphicFramePr>
        <p:xfrm>
          <a:off x="9867207" y="0"/>
          <a:ext cx="2324793" cy="5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Value of Speaking end is not applied</a:t>
                      </a:r>
                      <a:r>
                        <a:rPr lang="ko-KR" altLang="en-US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– ( on base AI</a:t>
                      </a:r>
                      <a:r>
                        <a:rPr lang="en-US" altLang="ko-KR" sz="8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2)</a:t>
                      </a:r>
                      <a:endParaRPr lang="ko-KR" altLang="en-US" sz="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78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43" repeatCount="indefinite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>
                <p:cTn id="49" repeatCount="indefinite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5"/>
            <a:ext cx="338837" cy="51951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5"/>
            <a:ext cx="11497461" cy="520166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0441" y="409402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17622" y="4109411"/>
            <a:ext cx="675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BT</a:t>
            </a:r>
            <a:r>
              <a:rPr lang="ko-KR" altLang="en-US" sz="1200" b="1" dirty="0"/>
              <a:t>연결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317168" y="2399895"/>
            <a:ext cx="11497460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1431049" y="3622885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435037" y="2399895"/>
            <a:ext cx="0" cy="3675509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/>
          <p:cNvSpPr txBox="1"/>
          <p:nvPr/>
        </p:nvSpPr>
        <p:spPr>
          <a:xfrm>
            <a:off x="1383031" y="4036898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BT</a:t>
            </a:r>
          </a:p>
          <a:p>
            <a:pPr algn="ctr"/>
            <a:r>
              <a:rPr lang="en-US" altLang="ko-KR" sz="1000" b="1" dirty="0"/>
              <a:t>Connected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2344503" y="3679000"/>
            <a:ext cx="2572491" cy="111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user successfully connects the Bluetooth to the NUGU device using a mobile phone or other device,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/>
              <a:t>Play once  </a:t>
            </a: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play 3 times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Color is changed to blue from white (base on AI2 ) </a:t>
            </a:r>
          </a:p>
        </p:txBody>
      </p:sp>
      <p:grpSp>
        <p:nvGrpSpPr>
          <p:cNvPr id="87" name="그룹 86"/>
          <p:cNvGrpSpPr/>
          <p:nvPr/>
        </p:nvGrpSpPr>
        <p:grpSpPr>
          <a:xfrm>
            <a:off x="656005" y="873125"/>
            <a:ext cx="10143612" cy="5195166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99" name="TextBox 98"/>
          <p:cNvSpPr txBox="1"/>
          <p:nvPr/>
        </p:nvSpPr>
        <p:spPr>
          <a:xfrm>
            <a:off x="2344503" y="4920553"/>
            <a:ext cx="2581790" cy="96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Bluetooth connected to the NUGU device is disconnected,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/>
              <a:t>Play once  </a:t>
            </a: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play 3 times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Color is changed to blue from white (base on AI2 ) 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18512" y="1662961"/>
            <a:ext cx="11644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strike="sngStrike" dirty="0">
                <a:solidFill>
                  <a:schemeClr val="accent1">
                    <a:lumMod val="75000"/>
                  </a:schemeClr>
                </a:solidFill>
              </a:rPr>
              <a:t>Alarm/ Timer</a:t>
            </a:r>
            <a:endParaRPr lang="ko-KR" altLang="en-US" sz="1200" b="1" strike="sngStrik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60441" y="164757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2344503" y="1283040"/>
            <a:ext cx="2572491" cy="816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To informs the preset Timer or Alarm time of user, the lighting is played back. Plays continuously before stopping by the user or for a set amount of time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Repeat play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4954819" y="1212408"/>
            <a:ext cx="1152000" cy="1152000"/>
            <a:chOff x="4954819" y="1212408"/>
            <a:chExt cx="1152000" cy="1152000"/>
          </a:xfrm>
        </p:grpSpPr>
        <p:sp>
          <p:nvSpPr>
            <p:cNvPr id="64" name="직사각형 63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63238" y="1992956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RGB(0,0,0)</a:t>
              </a:r>
            </a:p>
          </p:txBody>
        </p:sp>
      </p:grpSp>
      <p:sp>
        <p:nvSpPr>
          <p:cNvPr id="80" name="타원 79"/>
          <p:cNvSpPr/>
          <p:nvPr/>
        </p:nvSpPr>
        <p:spPr>
          <a:xfrm>
            <a:off x="10214461" y="1725138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11112710" y="1692317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6" name="TextBox 85"/>
          <p:cNvSpPr txBox="1"/>
          <p:nvPr/>
        </p:nvSpPr>
        <p:spPr>
          <a:xfrm>
            <a:off x="1383031" y="5242215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BT</a:t>
            </a:r>
          </a:p>
          <a:p>
            <a:pPr algn="ctr"/>
            <a:r>
              <a:rPr lang="en-US" altLang="ko-KR" sz="1000" b="1" dirty="0"/>
              <a:t>Disconnected</a:t>
            </a:r>
            <a:endParaRPr lang="ko-KR" altLang="en-US" sz="1000" dirty="0"/>
          </a:p>
        </p:txBody>
      </p:sp>
      <p:pic>
        <p:nvPicPr>
          <p:cNvPr id="3" name="정보_알람+타이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04402" y="1217141"/>
            <a:ext cx="1152000" cy="1152000"/>
          </a:xfrm>
          <a:prstGeom prst="rect">
            <a:avLst/>
          </a:prstGeom>
        </p:spPr>
      </p:pic>
      <p:pic>
        <p:nvPicPr>
          <p:cNvPr id="76" name="정보_볼륨+음소거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04402" y="4884284"/>
            <a:ext cx="1152000" cy="1152000"/>
          </a:xfrm>
          <a:prstGeom prst="rect">
            <a:avLst/>
          </a:prstGeom>
        </p:spPr>
      </p:pic>
      <p:pic>
        <p:nvPicPr>
          <p:cNvPr id="77" name="정보_볼륨+음소거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04402" y="3664565"/>
            <a:ext cx="1152000" cy="115200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1112710" y="4087615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1" name="TextBox 80"/>
          <p:cNvSpPr txBox="1"/>
          <p:nvPr/>
        </p:nvSpPr>
        <p:spPr>
          <a:xfrm>
            <a:off x="11112710" y="5335315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pic>
        <p:nvPicPr>
          <p:cNvPr id="2" name="정보_알람+타이머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75248" y="1217141"/>
            <a:ext cx="1152000" cy="1152000"/>
          </a:xfrm>
          <a:prstGeom prst="rect">
            <a:avLst/>
          </a:prstGeom>
        </p:spPr>
      </p:pic>
      <p:pic>
        <p:nvPicPr>
          <p:cNvPr id="4" name="정보_블루투스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75248" y="3664565"/>
            <a:ext cx="1152000" cy="1152000"/>
          </a:xfrm>
          <a:prstGeom prst="rect">
            <a:avLst/>
          </a:prstGeom>
        </p:spPr>
      </p:pic>
      <p:pic>
        <p:nvPicPr>
          <p:cNvPr id="75" name="정보_블루투스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75248" y="4884284"/>
            <a:ext cx="1152000" cy="1152000"/>
          </a:xfrm>
          <a:prstGeom prst="rect">
            <a:avLst/>
          </a:prstGeom>
        </p:spPr>
      </p:pic>
      <p:pic>
        <p:nvPicPr>
          <p:cNvPr id="18" name="정보_알람+타이머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89825" y="1217141"/>
            <a:ext cx="1152000" cy="1152000"/>
          </a:xfrm>
          <a:prstGeom prst="rect">
            <a:avLst/>
          </a:prstGeom>
        </p:spPr>
      </p:pic>
      <p:pic>
        <p:nvPicPr>
          <p:cNvPr id="20" name="정보_블루투스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89825" y="3664565"/>
            <a:ext cx="1152000" cy="1152000"/>
          </a:xfrm>
          <a:prstGeom prst="rect">
            <a:avLst/>
          </a:prstGeom>
        </p:spPr>
      </p:pic>
      <p:pic>
        <p:nvPicPr>
          <p:cNvPr id="83" name="정보_블루투스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89825" y="4884284"/>
            <a:ext cx="1152000" cy="1152000"/>
          </a:xfrm>
          <a:prstGeom prst="rect">
            <a:avLst/>
          </a:prstGeom>
        </p:spPr>
      </p:pic>
      <p:cxnSp>
        <p:nvCxnSpPr>
          <p:cNvPr id="100" name="직선 연결선 99"/>
          <p:cNvCxnSpPr/>
          <p:nvPr/>
        </p:nvCxnSpPr>
        <p:spPr>
          <a:xfrm>
            <a:off x="1431049" y="4852416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1" name="TextBox 100"/>
          <p:cNvSpPr txBox="1"/>
          <p:nvPr/>
        </p:nvSpPr>
        <p:spPr>
          <a:xfrm>
            <a:off x="1383031" y="2810623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BT</a:t>
            </a:r>
          </a:p>
          <a:p>
            <a:pPr algn="ctr"/>
            <a:r>
              <a:rPr lang="ko-KR" altLang="en-US" sz="1000" b="1" dirty="0"/>
              <a:t>연결 대기 중</a:t>
            </a:r>
            <a:endParaRPr lang="ko-KR" altLang="en-US" sz="1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344503" y="2456798"/>
            <a:ext cx="2572491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The state in which the user turns on the BT of the NUGU device with an voice or button</a:t>
            </a:r>
          </a:p>
        </p:txBody>
      </p:sp>
      <p:sp>
        <p:nvSpPr>
          <p:cNvPr id="103" name="타원 102"/>
          <p:cNvSpPr/>
          <p:nvPr/>
        </p:nvSpPr>
        <p:spPr>
          <a:xfrm>
            <a:off x="10214461" y="4126169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타원 103"/>
          <p:cNvSpPr/>
          <p:nvPr/>
        </p:nvSpPr>
        <p:spPr>
          <a:xfrm>
            <a:off x="10214461" y="5373041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타원 104"/>
          <p:cNvSpPr/>
          <p:nvPr/>
        </p:nvSpPr>
        <p:spPr>
          <a:xfrm>
            <a:off x="11234492" y="2927122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10857402" y="2373872"/>
            <a:ext cx="1104458" cy="725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dirty="0">
                <a:solidFill>
                  <a:srgbClr val="FF0000"/>
                </a:solidFill>
              </a:rPr>
              <a:t>(Play TTS lighting if there is a TTS that informs the connection waiting state)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082759" y="291233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08" name="TextBox 107"/>
          <p:cNvSpPr txBox="1"/>
          <p:nvPr/>
        </p:nvSpPr>
        <p:spPr>
          <a:xfrm>
            <a:off x="8967964" y="291233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7763310" y="291233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10" name="TextBox 109"/>
          <p:cNvSpPr txBox="1"/>
          <p:nvPr/>
        </p:nvSpPr>
        <p:spPr>
          <a:xfrm>
            <a:off x="6547861" y="291233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11" name="TextBox 110"/>
          <p:cNvSpPr txBox="1"/>
          <p:nvPr/>
        </p:nvSpPr>
        <p:spPr>
          <a:xfrm>
            <a:off x="5321867" y="291233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2" name="TextBox 81"/>
          <p:cNvSpPr txBox="1"/>
          <p:nvPr/>
        </p:nvSpPr>
        <p:spPr>
          <a:xfrm>
            <a:off x="267614" y="138126"/>
            <a:ext cx="508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Device States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75861" y="6091084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9984093" y="1909407"/>
            <a:ext cx="631904" cy="208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Always ON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9984093" y="4301308"/>
            <a:ext cx="631904" cy="208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Always ON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9984093" y="5548180"/>
            <a:ext cx="631904" cy="208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Always ON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DEB0AD42-062D-4238-A246-AC3EB99DD5C3}"/>
              </a:ext>
            </a:extLst>
          </p:cNvPr>
          <p:cNvGrpSpPr/>
          <p:nvPr/>
        </p:nvGrpSpPr>
        <p:grpSpPr>
          <a:xfrm>
            <a:off x="4954819" y="3664579"/>
            <a:ext cx="1152000" cy="1152000"/>
            <a:chOff x="4954819" y="2513155"/>
            <a:chExt cx="1152000" cy="1152000"/>
          </a:xfrm>
        </p:grpSpPr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B36CF2F2-C38D-47C1-8209-A8EB1840B7EA}"/>
                </a:ext>
              </a:extLst>
            </p:cNvPr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7B76124-A395-42E4-845B-67F4E55D54FF}"/>
                </a:ext>
              </a:extLst>
            </p:cNvPr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B81D79DC-BACB-45AC-9616-11E047C646BF}"/>
              </a:ext>
            </a:extLst>
          </p:cNvPr>
          <p:cNvGrpSpPr/>
          <p:nvPr/>
        </p:nvGrpSpPr>
        <p:grpSpPr>
          <a:xfrm>
            <a:off x="4954819" y="4887569"/>
            <a:ext cx="1152000" cy="1152000"/>
            <a:chOff x="4954819" y="2513155"/>
            <a:chExt cx="1152000" cy="1152000"/>
          </a:xfrm>
        </p:grpSpPr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ECE32EE5-53F7-4492-BE62-DB94980B000E}"/>
                </a:ext>
              </a:extLst>
            </p:cNvPr>
            <p:cNvSpPr/>
            <p:nvPr/>
          </p:nvSpPr>
          <p:spPr>
            <a:xfrm>
              <a:off x="4954819" y="2513155"/>
              <a:ext cx="1152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334A8E1-814A-4A92-9361-7A1A1D9ACF88}"/>
                </a:ext>
              </a:extLst>
            </p:cNvPr>
            <p:cNvSpPr txBox="1"/>
            <p:nvPr/>
          </p:nvSpPr>
          <p:spPr>
            <a:xfrm>
              <a:off x="4954819" y="3295823"/>
              <a:ext cx="91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95000"/>
                    </a:schemeClr>
                  </a:solidFill>
                </a:rPr>
                <a:t>Blue</a:t>
              </a:r>
              <a:r>
                <a:rPr lang="en-US" altLang="ko-KR" sz="10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r>
                <a:rPr lang="en-US" altLang="ko-KR" sz="800" dirty="0">
                  <a:solidFill>
                    <a:schemeClr val="bg1">
                      <a:lumMod val="95000"/>
                    </a:schemeClr>
                  </a:solidFill>
                </a:rPr>
                <a:t>RGB (0,158,255)</a:t>
              </a:r>
              <a:endParaRPr lang="ko-KR" altLang="en-US" sz="8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5F50C8BA-F08A-467C-94E3-EAE19377D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50045"/>
              </p:ext>
            </p:extLst>
          </p:nvPr>
        </p:nvGraphicFramePr>
        <p:xfrm>
          <a:off x="9867207" y="0"/>
          <a:ext cx="2324793" cy="1264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2) </a:t>
                      </a: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Alarm &amp; timer LED is not applied.</a:t>
                      </a:r>
                    </a:p>
                    <a:p>
                      <a:pPr marL="92075" indent="-92075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  <a:tabLst>
                          <a:tab pos="92075" algn="l"/>
                        </a:tabLst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Play 3 times </a:t>
                      </a:r>
                    </a:p>
                    <a:p>
                      <a:pPr marL="92075" indent="-92075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  <a:tabLst>
                          <a:tab pos="92075" algn="l"/>
                        </a:tabLst>
                      </a:pP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Color is changed to blue from white (base on AI2 )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ko-KR" altLang="en-US" sz="8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13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75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43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8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6"/>
            <a:ext cx="338837" cy="52004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6"/>
            <a:ext cx="11497461" cy="5199808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88769" y="3477751"/>
            <a:ext cx="733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Volume</a:t>
            </a:r>
            <a:endParaRPr lang="ko-KR" altLang="en-US" sz="1200" b="1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1431049" y="3622885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435037" y="1176905"/>
            <a:ext cx="0" cy="4896639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/>
          <p:cNvSpPr txBox="1"/>
          <p:nvPr/>
        </p:nvSpPr>
        <p:spPr>
          <a:xfrm>
            <a:off x="1383031" y="1579465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Volume</a:t>
            </a:r>
          </a:p>
          <a:p>
            <a:pPr algn="ctr"/>
            <a:r>
              <a:rPr lang="en-US" altLang="ko-KR" sz="1000" b="1" dirty="0"/>
              <a:t>Up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2335653" y="2611052"/>
            <a:ext cx="2572491" cy="816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user adjusts the volume with a button or voice, the corresponding lighting is played once. </a:t>
            </a: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(Motion of sweeping the entire length and filling the area as much as it goes up)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grpSp>
        <p:nvGrpSpPr>
          <p:cNvPr id="87" name="그룹 86"/>
          <p:cNvGrpSpPr/>
          <p:nvPr/>
        </p:nvGrpSpPr>
        <p:grpSpPr>
          <a:xfrm>
            <a:off x="656005" y="873125"/>
            <a:ext cx="10143612" cy="5200419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99" name="TextBox 98"/>
          <p:cNvSpPr txBox="1"/>
          <p:nvPr/>
        </p:nvSpPr>
        <p:spPr>
          <a:xfrm>
            <a:off x="2344503" y="3694649"/>
            <a:ext cx="2581790" cy="816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device's volume is 0 or muted, the corresponding lighting is played and notified. (</a:t>
            </a: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It moves from the outside to the inside and keeps the lighting in the center stopped</a:t>
            </a:r>
            <a:r>
              <a:rPr lang="en-US" altLang="ko-KR" sz="800" dirty="0"/>
              <a:t>.) 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60441" y="34665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2277385" y="1096703"/>
            <a:ext cx="2830378" cy="1407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user adjusts the volume with a button or voice, the corresponding lighting is played once. (</a:t>
            </a: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Motion of sweeping the entire length and filling the area as much as it goes up</a:t>
            </a:r>
            <a:r>
              <a:rPr lang="en-US" altLang="ko-KR" sz="800" dirty="0"/>
              <a:t>)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The volume level is played by dividing the maximum and minimum values that can be displayed in a total of </a:t>
            </a: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10 steps </a:t>
            </a: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32 steps</a:t>
            </a:r>
            <a:r>
              <a:rPr lang="en-US" altLang="ko-KR" sz="800" dirty="0"/>
              <a:t>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(Use of lighting brightness, range, etc.)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4954819" y="1212408"/>
            <a:ext cx="1152000" cy="1152000"/>
            <a:chOff x="4954819" y="1212408"/>
            <a:chExt cx="1152000" cy="1152000"/>
          </a:xfrm>
        </p:grpSpPr>
        <p:sp>
          <p:nvSpPr>
            <p:cNvPr id="64" name="직사각형 63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sp>
        <p:nvSpPr>
          <p:cNvPr id="80" name="타원 79"/>
          <p:cNvSpPr/>
          <p:nvPr/>
        </p:nvSpPr>
        <p:spPr>
          <a:xfrm>
            <a:off x="10214461" y="1725138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11112710" y="1692317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6" name="TextBox 85"/>
          <p:cNvSpPr txBox="1"/>
          <p:nvPr/>
        </p:nvSpPr>
        <p:spPr>
          <a:xfrm>
            <a:off x="1383031" y="4076390"/>
            <a:ext cx="102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Mute</a:t>
            </a:r>
            <a:endParaRPr lang="ko-KR" altLang="en-US" sz="1000" dirty="0"/>
          </a:p>
        </p:txBody>
      </p:sp>
      <p:grpSp>
        <p:nvGrpSpPr>
          <p:cNvPr id="91" name="그룹 90"/>
          <p:cNvGrpSpPr/>
          <p:nvPr/>
        </p:nvGrpSpPr>
        <p:grpSpPr>
          <a:xfrm>
            <a:off x="4954819" y="2438661"/>
            <a:ext cx="1152000" cy="1152000"/>
            <a:chOff x="4954819" y="1212408"/>
            <a:chExt cx="1152000" cy="1152000"/>
          </a:xfrm>
        </p:grpSpPr>
        <p:sp>
          <p:nvSpPr>
            <p:cNvPr id="92" name="직사각형 91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4954819" y="3655955"/>
            <a:ext cx="1152000" cy="1152000"/>
            <a:chOff x="4954819" y="1212408"/>
            <a:chExt cx="1152000" cy="1152000"/>
          </a:xfrm>
        </p:grpSpPr>
        <p:sp>
          <p:nvSpPr>
            <p:cNvPr id="95" name="직사각형 94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1431049" y="2401756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8" name="TextBox 57"/>
          <p:cNvSpPr txBox="1"/>
          <p:nvPr/>
        </p:nvSpPr>
        <p:spPr>
          <a:xfrm>
            <a:off x="1383031" y="2786780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Volume</a:t>
            </a:r>
          </a:p>
          <a:p>
            <a:pPr algn="ctr"/>
            <a:r>
              <a:rPr lang="en-US" altLang="ko-KR" sz="1000" b="1" dirty="0"/>
              <a:t>Down</a:t>
            </a:r>
            <a:endParaRPr lang="ko-KR" altLang="en-US" sz="1000" dirty="0"/>
          </a:p>
        </p:txBody>
      </p:sp>
      <p:sp>
        <p:nvSpPr>
          <p:cNvPr id="75" name="TextBox 74"/>
          <p:cNvSpPr txBox="1"/>
          <p:nvPr/>
        </p:nvSpPr>
        <p:spPr>
          <a:xfrm>
            <a:off x="8553143" y="1921337"/>
            <a:ext cx="125448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dirty="0">
                <a:solidFill>
                  <a:srgbClr val="FF0000"/>
                </a:solidFill>
              </a:rPr>
              <a:t>(Do not play lighting if the volume level </a:t>
            </a:r>
            <a:r>
              <a:rPr lang="en-US" altLang="ko-KR" sz="700" dirty="0" err="1">
                <a:solidFill>
                  <a:srgbClr val="FF0000"/>
                </a:solidFill>
              </a:rPr>
              <a:t>level</a:t>
            </a:r>
            <a:r>
              <a:rPr lang="en-US" altLang="ko-KR" sz="700" dirty="0">
                <a:solidFill>
                  <a:srgbClr val="FF0000"/>
                </a:solidFill>
              </a:rPr>
              <a:t> cannot be displayed)</a:t>
            </a:r>
          </a:p>
        </p:txBody>
      </p:sp>
      <p:cxnSp>
        <p:nvCxnSpPr>
          <p:cNvPr id="78" name="직선 연결선 77"/>
          <p:cNvCxnSpPr/>
          <p:nvPr/>
        </p:nvCxnSpPr>
        <p:spPr>
          <a:xfrm>
            <a:off x="1431049" y="4852416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1383031" y="5305920"/>
            <a:ext cx="102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en-US" altLang="ko-KR" dirty="0"/>
              <a:t>Max</a:t>
            </a:r>
            <a:endParaRPr lang="ko-KR" alt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2344503" y="4901560"/>
            <a:ext cx="2581790" cy="816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When the device's volume is at 100 or Max, the corresponding lighting is played and notified.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Play once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>
                <a:solidFill>
                  <a:schemeClr val="accent1">
                    <a:lumMod val="75000"/>
                  </a:schemeClr>
                </a:solidFill>
              </a:rPr>
              <a:t>This value is not applied</a:t>
            </a:r>
          </a:p>
          <a:p>
            <a:pPr>
              <a:lnSpc>
                <a:spcPct val="120000"/>
              </a:lnSpc>
              <a:tabLst>
                <a:tab pos="92075" algn="l"/>
              </a:tabLst>
            </a:pPr>
            <a:endParaRPr lang="en-US" altLang="ko-KR" sz="800" strike="sngStrik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4" name="타원 83"/>
          <p:cNvSpPr/>
          <p:nvPr/>
        </p:nvSpPr>
        <p:spPr>
          <a:xfrm>
            <a:off x="10214461" y="2904839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TextBox 87"/>
          <p:cNvSpPr txBox="1"/>
          <p:nvPr/>
        </p:nvSpPr>
        <p:spPr>
          <a:xfrm>
            <a:off x="11112710" y="2872018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9" name="TextBox 88"/>
          <p:cNvSpPr txBox="1"/>
          <p:nvPr/>
        </p:nvSpPr>
        <p:spPr>
          <a:xfrm>
            <a:off x="11112710" y="408109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97" name="TextBox 96"/>
          <p:cNvSpPr txBox="1"/>
          <p:nvPr/>
        </p:nvSpPr>
        <p:spPr>
          <a:xfrm>
            <a:off x="10094863" y="408109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98" name="TextBox 97"/>
          <p:cNvSpPr txBox="1"/>
          <p:nvPr/>
        </p:nvSpPr>
        <p:spPr>
          <a:xfrm>
            <a:off x="11112710" y="531398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76" name="TextBox 75"/>
          <p:cNvSpPr txBox="1"/>
          <p:nvPr/>
        </p:nvSpPr>
        <p:spPr>
          <a:xfrm>
            <a:off x="8980045" y="1692317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8980045" y="291102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02" name="타원 101"/>
          <p:cNvSpPr/>
          <p:nvPr/>
        </p:nvSpPr>
        <p:spPr>
          <a:xfrm>
            <a:off x="10214461" y="5349520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정보_볼륨+음소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604402" y="3658380"/>
            <a:ext cx="1152000" cy="1152000"/>
          </a:xfrm>
          <a:prstGeom prst="rect">
            <a:avLst/>
          </a:prstGeom>
        </p:spPr>
      </p:pic>
      <p:pic>
        <p:nvPicPr>
          <p:cNvPr id="4" name="정보_볼륨_음소거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175248" y="3658380"/>
            <a:ext cx="1152000" cy="1152000"/>
          </a:xfrm>
          <a:prstGeom prst="rect">
            <a:avLst/>
          </a:prstGeom>
        </p:spPr>
      </p:pic>
      <p:pic>
        <p:nvPicPr>
          <p:cNvPr id="21" name="정보_볼륨+최대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604402" y="4888932"/>
            <a:ext cx="1152000" cy="1152000"/>
          </a:xfrm>
          <a:prstGeom prst="rect">
            <a:avLst/>
          </a:prstGeom>
        </p:spPr>
      </p:pic>
      <p:pic>
        <p:nvPicPr>
          <p:cNvPr id="23" name="정보_볼륨+최대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175248" y="4888932"/>
            <a:ext cx="1152000" cy="1152000"/>
          </a:xfrm>
          <a:prstGeom prst="rect">
            <a:avLst/>
          </a:prstGeom>
        </p:spPr>
      </p:pic>
      <p:grpSp>
        <p:nvGrpSpPr>
          <p:cNvPr id="79" name="그룹 78"/>
          <p:cNvGrpSpPr/>
          <p:nvPr/>
        </p:nvGrpSpPr>
        <p:grpSpPr>
          <a:xfrm>
            <a:off x="4954819" y="4888932"/>
            <a:ext cx="1152000" cy="1152000"/>
            <a:chOff x="4954819" y="1212408"/>
            <a:chExt cx="1152000" cy="1152000"/>
          </a:xfrm>
        </p:grpSpPr>
        <p:sp>
          <p:nvSpPr>
            <p:cNvPr id="100" name="직사각형 99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pic>
        <p:nvPicPr>
          <p:cNvPr id="2" name="정보_볼륨+증가2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175248" y="1217141"/>
            <a:ext cx="1152000" cy="1152000"/>
          </a:xfrm>
          <a:prstGeom prst="rect">
            <a:avLst/>
          </a:prstGeom>
        </p:spPr>
      </p:pic>
      <p:pic>
        <p:nvPicPr>
          <p:cNvPr id="3" name="정보_볼륨+감소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175248" y="2440904"/>
            <a:ext cx="1152000" cy="1152000"/>
          </a:xfrm>
          <a:prstGeom prst="rect">
            <a:avLst/>
          </a:prstGeom>
        </p:spPr>
      </p:pic>
      <p:pic>
        <p:nvPicPr>
          <p:cNvPr id="19" name="정보_볼륨+증가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389825" y="1217141"/>
            <a:ext cx="1152000" cy="1152000"/>
          </a:xfrm>
          <a:prstGeom prst="rect">
            <a:avLst/>
          </a:prstGeom>
        </p:spPr>
      </p:pic>
      <p:pic>
        <p:nvPicPr>
          <p:cNvPr id="20" name="정보_볼륨+감소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389825" y="2440904"/>
            <a:ext cx="1152000" cy="1152000"/>
          </a:xfrm>
          <a:prstGeom prst="rect">
            <a:avLst/>
          </a:prstGeom>
        </p:spPr>
      </p:pic>
      <p:pic>
        <p:nvPicPr>
          <p:cNvPr id="25" name="정보_볼륨+음소거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389825" y="3658380"/>
            <a:ext cx="1152000" cy="1152000"/>
          </a:xfrm>
          <a:prstGeom prst="rect">
            <a:avLst/>
          </a:prstGeom>
        </p:spPr>
      </p:pic>
      <p:pic>
        <p:nvPicPr>
          <p:cNvPr id="28" name="정보_볼륨+최대">
            <a:hlinkClick r:id="" action="ppaction://media"/>
          </p:cNvPr>
          <p:cNvPicPr>
            <a:picLocks noChangeAspect="1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389825" y="4888932"/>
            <a:ext cx="1152000" cy="11520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8553143" y="3139172"/>
            <a:ext cx="125448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dirty="0">
                <a:solidFill>
                  <a:srgbClr val="FF0000"/>
                </a:solidFill>
              </a:rPr>
              <a:t>(Do not play lighting if the volume level </a:t>
            </a:r>
            <a:r>
              <a:rPr lang="en-US" altLang="ko-KR" sz="700" dirty="0" err="1">
                <a:solidFill>
                  <a:srgbClr val="FF0000"/>
                </a:solidFill>
              </a:rPr>
              <a:t>level</a:t>
            </a:r>
            <a:r>
              <a:rPr lang="en-US" altLang="ko-KR" sz="700" dirty="0">
                <a:solidFill>
                  <a:srgbClr val="FF0000"/>
                </a:solidFill>
              </a:rPr>
              <a:t> cannot be displayed)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267614" y="138126"/>
            <a:ext cx="508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Device States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675861" y="6091084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9808473" y="2401891"/>
            <a:ext cx="991143" cy="59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Do not play </a:t>
            </a:r>
            <a:r>
              <a:rPr lang="en-US" altLang="ko-KR" sz="700" dirty="0" err="1">
                <a:latin typeface="맑은 고딕" panose="020B0503020000020004" pitchFamily="50" charset="-127"/>
              </a:rPr>
              <a:t>Beepsound</a:t>
            </a:r>
            <a:r>
              <a:rPr lang="en-US" altLang="ko-KR" sz="700" dirty="0">
                <a:latin typeface="맑은 고딕" panose="020B0503020000020004" pitchFamily="50" charset="-127"/>
              </a:rPr>
              <a:t> while playing media or TTS</a:t>
            </a:r>
          </a:p>
        </p:txBody>
      </p:sp>
      <p:sp>
        <p:nvSpPr>
          <p:cNvPr id="112" name="직사각형 111"/>
          <p:cNvSpPr/>
          <p:nvPr/>
        </p:nvSpPr>
        <p:spPr>
          <a:xfrm>
            <a:off x="9847932" y="1203752"/>
            <a:ext cx="991143" cy="59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Do not play </a:t>
            </a:r>
            <a:r>
              <a:rPr lang="en-US" altLang="ko-KR" sz="700" dirty="0" err="1">
                <a:latin typeface="맑은 고딕" panose="020B0503020000020004" pitchFamily="50" charset="-127"/>
              </a:rPr>
              <a:t>Beepsound</a:t>
            </a:r>
            <a:r>
              <a:rPr lang="en-US" altLang="ko-KR" sz="700" dirty="0">
                <a:latin typeface="맑은 고딕" panose="020B0503020000020004" pitchFamily="50" charset="-127"/>
              </a:rPr>
              <a:t> while playing media or TTS</a:t>
            </a:r>
          </a:p>
        </p:txBody>
      </p:sp>
      <p:sp>
        <p:nvSpPr>
          <p:cNvPr id="113" name="직사각형 112"/>
          <p:cNvSpPr/>
          <p:nvPr/>
        </p:nvSpPr>
        <p:spPr>
          <a:xfrm>
            <a:off x="9804618" y="4840451"/>
            <a:ext cx="991143" cy="59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Do not play </a:t>
            </a:r>
            <a:r>
              <a:rPr lang="en-US" altLang="ko-KR" sz="700" dirty="0" err="1">
                <a:latin typeface="맑은 고딕" panose="020B0503020000020004" pitchFamily="50" charset="-127"/>
              </a:rPr>
              <a:t>Beepsound</a:t>
            </a:r>
            <a:r>
              <a:rPr lang="en-US" altLang="ko-KR" sz="700" dirty="0">
                <a:latin typeface="맑은 고딕" panose="020B0503020000020004" pitchFamily="50" charset="-127"/>
              </a:rPr>
              <a:t> while playing media or TTS</a:t>
            </a: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331F5E62-EC21-48FB-9089-78E3897E9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10195"/>
              </p:ext>
            </p:extLst>
          </p:nvPr>
        </p:nvGraphicFramePr>
        <p:xfrm>
          <a:off x="9867207" y="0"/>
          <a:ext cx="2324793" cy="131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2) </a:t>
                      </a:r>
                      <a:r>
                        <a:rPr lang="en-US" altLang="ko-KR" sz="800" baseline="0" dirty="0" err="1">
                          <a:solidFill>
                            <a:schemeClr val="accent5"/>
                          </a:solidFill>
                        </a:rPr>
                        <a:t>Volumne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up/down : motion </a:t>
                      </a: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of sweeping the entire length and filling the area as much as it goes up</a:t>
                      </a:r>
                      <a:endParaRPr lang="en-US" altLang="ko-KR" sz="800" dirty="0"/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2) Mute : </a:t>
                      </a: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It moves from the outside to the inside and keeps the lighting in the center stopped 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2) Max : This value is not applied</a:t>
                      </a: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56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0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61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6"/>
            <a:ext cx="338837" cy="52004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6"/>
            <a:ext cx="11497461" cy="5199808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830859" y="3477751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Call</a:t>
            </a:r>
            <a:endParaRPr lang="ko-KR" altLang="en-US" sz="1200" b="1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1431049" y="3622885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435037" y="1176905"/>
            <a:ext cx="0" cy="4896639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/>
          <p:cNvSpPr txBox="1"/>
          <p:nvPr/>
        </p:nvSpPr>
        <p:spPr>
          <a:xfrm>
            <a:off x="1383031" y="1665157"/>
            <a:ext cx="102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Ringtone</a:t>
            </a:r>
            <a:endParaRPr lang="ko-KR" altLang="en-US" sz="1000" dirty="0"/>
          </a:p>
        </p:txBody>
      </p:sp>
      <p:sp>
        <p:nvSpPr>
          <p:cNvPr id="40" name="TextBox 39"/>
          <p:cNvSpPr txBox="1"/>
          <p:nvPr/>
        </p:nvSpPr>
        <p:spPr>
          <a:xfrm>
            <a:off x="2344503" y="2453096"/>
            <a:ext cx="257249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user's device is connected to the other party,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grpSp>
        <p:nvGrpSpPr>
          <p:cNvPr id="87" name="그룹 86"/>
          <p:cNvGrpSpPr/>
          <p:nvPr/>
        </p:nvGrpSpPr>
        <p:grpSpPr>
          <a:xfrm>
            <a:off x="656005" y="873125"/>
            <a:ext cx="10143612" cy="5200419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99" name="TextBox 98"/>
          <p:cNvSpPr txBox="1"/>
          <p:nvPr/>
        </p:nvSpPr>
        <p:spPr>
          <a:xfrm>
            <a:off x="2344503" y="3694649"/>
            <a:ext cx="2581790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While the user is making a call with the other party, the corresponding lighting is played continuously.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Keep 100% On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60441" y="34665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4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2336819" y="1283040"/>
            <a:ext cx="2572491" cy="111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a call is received on the user's device, the corresponding lighting is continuously played while the phone rings.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a user makes a call through the device, the corresponding lighting is played continuously while the call ring tone sounds.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</a:t>
            </a:r>
            <a:r>
              <a:rPr lang="en-US" altLang="ko-KR" sz="800" dirty="0" err="1"/>
              <a:t>repeatly</a:t>
            </a:r>
            <a:endParaRPr lang="en-US" altLang="ko-KR" sz="800" dirty="0"/>
          </a:p>
        </p:txBody>
      </p:sp>
      <p:grpSp>
        <p:nvGrpSpPr>
          <p:cNvPr id="63" name="그룹 62"/>
          <p:cNvGrpSpPr/>
          <p:nvPr/>
        </p:nvGrpSpPr>
        <p:grpSpPr>
          <a:xfrm>
            <a:off x="4954819" y="1212408"/>
            <a:ext cx="1152000" cy="1152000"/>
            <a:chOff x="4954819" y="1212408"/>
            <a:chExt cx="1152000" cy="1152000"/>
          </a:xfrm>
        </p:grpSpPr>
        <p:sp>
          <p:nvSpPr>
            <p:cNvPr id="64" name="직사각형 63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sp>
        <p:nvSpPr>
          <p:cNvPr id="80" name="타원 79"/>
          <p:cNvSpPr/>
          <p:nvPr/>
        </p:nvSpPr>
        <p:spPr>
          <a:xfrm>
            <a:off x="10214461" y="1725138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1383031" y="4099694"/>
            <a:ext cx="102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Calling</a:t>
            </a:r>
            <a:endParaRPr lang="ko-KR" altLang="en-US" sz="1000" dirty="0"/>
          </a:p>
        </p:txBody>
      </p:sp>
      <p:grpSp>
        <p:nvGrpSpPr>
          <p:cNvPr id="91" name="그룹 90"/>
          <p:cNvGrpSpPr/>
          <p:nvPr/>
        </p:nvGrpSpPr>
        <p:grpSpPr>
          <a:xfrm>
            <a:off x="4954819" y="2438661"/>
            <a:ext cx="1152000" cy="1152000"/>
            <a:chOff x="4954819" y="1212408"/>
            <a:chExt cx="1152000" cy="1152000"/>
          </a:xfrm>
        </p:grpSpPr>
        <p:sp>
          <p:nvSpPr>
            <p:cNvPr id="92" name="직사각형 91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grpSp>
        <p:nvGrpSpPr>
          <p:cNvPr id="94" name="그룹 93"/>
          <p:cNvGrpSpPr/>
          <p:nvPr/>
        </p:nvGrpSpPr>
        <p:grpSpPr>
          <a:xfrm>
            <a:off x="4954819" y="3655955"/>
            <a:ext cx="1152000" cy="1152000"/>
            <a:chOff x="4954819" y="1212408"/>
            <a:chExt cx="1152000" cy="1152000"/>
          </a:xfrm>
        </p:grpSpPr>
        <p:sp>
          <p:nvSpPr>
            <p:cNvPr id="95" name="직사각형 94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1431049" y="2401756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8" name="TextBox 57"/>
          <p:cNvSpPr txBox="1"/>
          <p:nvPr/>
        </p:nvSpPr>
        <p:spPr>
          <a:xfrm>
            <a:off x="1383031" y="2891550"/>
            <a:ext cx="102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Call Start</a:t>
            </a:r>
            <a:endParaRPr lang="ko-KR" altLang="en-US" sz="1000" dirty="0"/>
          </a:p>
        </p:txBody>
      </p:sp>
      <p:cxnSp>
        <p:nvCxnSpPr>
          <p:cNvPr id="78" name="직선 연결선 77"/>
          <p:cNvCxnSpPr/>
          <p:nvPr/>
        </p:nvCxnSpPr>
        <p:spPr>
          <a:xfrm>
            <a:off x="1431049" y="4852416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1383031" y="5305920"/>
            <a:ext cx="102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en-US" altLang="ko-KR" dirty="0"/>
              <a:t>Call End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344503" y="4901560"/>
            <a:ext cx="2581790" cy="96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call between the user and the other party ends,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a user rejects a call while receiving a call or cancels a call while receiving a call, the corresponding lighting is played.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1112710" y="2872018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9" name="TextBox 88"/>
          <p:cNvSpPr txBox="1"/>
          <p:nvPr/>
        </p:nvSpPr>
        <p:spPr>
          <a:xfrm>
            <a:off x="11112710" y="408109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97" name="TextBox 96"/>
          <p:cNvSpPr txBox="1"/>
          <p:nvPr/>
        </p:nvSpPr>
        <p:spPr>
          <a:xfrm>
            <a:off x="10094863" y="4081096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98" name="TextBox 97"/>
          <p:cNvSpPr txBox="1"/>
          <p:nvPr/>
        </p:nvSpPr>
        <p:spPr>
          <a:xfrm>
            <a:off x="11112710" y="531398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pic>
        <p:nvPicPr>
          <p:cNvPr id="2" name="정보_벨소리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604402" y="1217141"/>
            <a:ext cx="1152000" cy="1152000"/>
          </a:xfrm>
          <a:prstGeom prst="rect">
            <a:avLst/>
          </a:prstGeom>
        </p:spPr>
      </p:pic>
      <p:pic>
        <p:nvPicPr>
          <p:cNvPr id="3" name="정보_통화_통화시작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604402" y="2440904"/>
            <a:ext cx="1152000" cy="1152000"/>
          </a:xfrm>
          <a:prstGeom prst="rect">
            <a:avLst/>
          </a:prstGeom>
        </p:spPr>
      </p:pic>
      <p:pic>
        <p:nvPicPr>
          <p:cNvPr id="4" name="정보_통화_통화종료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604402" y="4886980"/>
            <a:ext cx="1152000" cy="11520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04158" y="3658136"/>
            <a:ext cx="1152244" cy="1152244"/>
          </a:xfrm>
          <a:prstGeom prst="rect">
            <a:avLst/>
          </a:prstGeom>
        </p:spPr>
      </p:pic>
      <p:sp>
        <p:nvSpPr>
          <p:cNvPr id="76" name="타원 75"/>
          <p:cNvSpPr/>
          <p:nvPr/>
        </p:nvSpPr>
        <p:spPr>
          <a:xfrm>
            <a:off x="10214461" y="5358918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정보_콜_벨소리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175248" y="1217141"/>
            <a:ext cx="1152000" cy="1152000"/>
          </a:xfrm>
          <a:prstGeom prst="rect">
            <a:avLst/>
          </a:prstGeom>
        </p:spPr>
      </p:pic>
      <p:pic>
        <p:nvPicPr>
          <p:cNvPr id="25" name="정보_콜_통화시작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175248" y="2440904"/>
            <a:ext cx="1152000" cy="1152000"/>
          </a:xfrm>
          <a:prstGeom prst="rect">
            <a:avLst/>
          </a:prstGeom>
        </p:spPr>
      </p:pic>
      <p:pic>
        <p:nvPicPr>
          <p:cNvPr id="29" name="정보_콜_통화종료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175248" y="4886980"/>
            <a:ext cx="1152000" cy="115200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75004" y="3658136"/>
            <a:ext cx="1152244" cy="1152244"/>
          </a:xfrm>
          <a:prstGeom prst="rect">
            <a:avLst/>
          </a:prstGeom>
        </p:spPr>
      </p:pic>
      <p:grpSp>
        <p:nvGrpSpPr>
          <p:cNvPr id="83" name="그룹 82"/>
          <p:cNvGrpSpPr/>
          <p:nvPr/>
        </p:nvGrpSpPr>
        <p:grpSpPr>
          <a:xfrm>
            <a:off x="4954819" y="4886980"/>
            <a:ext cx="1152000" cy="1152000"/>
            <a:chOff x="4954819" y="1212408"/>
            <a:chExt cx="1152000" cy="1152000"/>
          </a:xfrm>
        </p:grpSpPr>
        <p:sp>
          <p:nvSpPr>
            <p:cNvPr id="85" name="직사각형 84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700" b="1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en-US" altLang="ko-KR" sz="1000" dirty="0"/>
                <a:t>White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pic>
        <p:nvPicPr>
          <p:cNvPr id="35" name="정보_콜+벨소리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389825" y="1217141"/>
            <a:ext cx="1152000" cy="1152000"/>
          </a:xfrm>
          <a:prstGeom prst="rect">
            <a:avLst/>
          </a:prstGeom>
        </p:spPr>
      </p:pic>
      <p:pic>
        <p:nvPicPr>
          <p:cNvPr id="20" name="정보_콜+시작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389825" y="2440904"/>
            <a:ext cx="1152000" cy="1152000"/>
          </a:xfrm>
          <a:prstGeom prst="rect">
            <a:avLst/>
          </a:prstGeom>
        </p:spPr>
      </p:pic>
      <p:pic>
        <p:nvPicPr>
          <p:cNvPr id="21" name="정보_콜+종료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389825" y="4886980"/>
            <a:ext cx="1152000" cy="115200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389581" y="3658136"/>
            <a:ext cx="1152244" cy="1152244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1112710" y="1692610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67614" y="138126"/>
            <a:ext cx="508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Device States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675861" y="6091084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9984093" y="1909407"/>
            <a:ext cx="631904" cy="208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Always ON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9984093" y="5534057"/>
            <a:ext cx="631904" cy="208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Always ON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094863" y="2872018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50441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video>
              <p:cMediaNode vol="80000">
                <p:cTn id="43" repeatCount="indefinite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6"/>
            <a:ext cx="338837" cy="52097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6"/>
            <a:ext cx="11497461" cy="5209167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560756" y="4097759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AP</a:t>
            </a:r>
            <a:r>
              <a:rPr lang="ko-KR" altLang="en-US" sz="1200" b="1" dirty="0"/>
              <a:t> </a:t>
            </a:r>
            <a:endParaRPr lang="en-US" altLang="ko-KR" sz="1200" b="1" dirty="0"/>
          </a:p>
          <a:p>
            <a:pPr algn="ctr"/>
            <a:r>
              <a:rPr lang="en-US" altLang="ko-KR" sz="1200" b="1" dirty="0"/>
              <a:t>connection</a:t>
            </a:r>
            <a:endParaRPr lang="ko-KR" altLang="en-US" sz="1200" b="1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1431049" y="4847736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1444540" y="2406214"/>
            <a:ext cx="0" cy="368487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/>
          <p:cNvSpPr txBox="1"/>
          <p:nvPr/>
        </p:nvSpPr>
        <p:spPr>
          <a:xfrm>
            <a:off x="1383031" y="2804316"/>
            <a:ext cx="1025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en-US" altLang="ko-KR" dirty="0"/>
              <a:t>AP connection</a:t>
            </a:r>
          </a:p>
          <a:p>
            <a:r>
              <a:rPr lang="en-US" altLang="ko-KR" dirty="0"/>
              <a:t>Standby mode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344503" y="3644053"/>
            <a:ext cx="2572491" cy="816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When the device connects to </a:t>
            </a:r>
            <a:r>
              <a:rPr lang="en-US" altLang="ko-KR" sz="800" strike="sngStrike" dirty="0" err="1">
                <a:solidFill>
                  <a:schemeClr val="accent1">
                    <a:lumMod val="75000"/>
                  </a:schemeClr>
                </a:solidFill>
              </a:rPr>
              <a:t>WiFi</a:t>
            </a: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, the corresponding lighting is played continuously from the start of the </a:t>
            </a:r>
            <a:r>
              <a:rPr lang="en-US" altLang="ko-KR" sz="800" strike="sngStrike" dirty="0" err="1">
                <a:solidFill>
                  <a:schemeClr val="accent1">
                    <a:lumMod val="75000"/>
                  </a:schemeClr>
                </a:solidFill>
              </a:rPr>
              <a:t>WiFi</a:t>
            </a: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 connection until the connection to the NUGU server is completed.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Repeat play</a:t>
            </a:r>
          </a:p>
        </p:txBody>
      </p:sp>
      <p:grpSp>
        <p:nvGrpSpPr>
          <p:cNvPr id="87" name="그룹 86"/>
          <p:cNvGrpSpPr/>
          <p:nvPr/>
        </p:nvGrpSpPr>
        <p:grpSpPr>
          <a:xfrm>
            <a:off x="656005" y="873125"/>
            <a:ext cx="10143612" cy="5209777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99" name="TextBox 98"/>
          <p:cNvSpPr txBox="1"/>
          <p:nvPr/>
        </p:nvSpPr>
        <p:spPr>
          <a:xfrm>
            <a:off x="2344503" y="4885606"/>
            <a:ext cx="2581790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connection to the NUGU server is completed, the lighting is played once and the lighting is turned off.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  <a:endParaRPr lang="ko-KR" altLang="en-US" sz="800" dirty="0"/>
          </a:p>
        </p:txBody>
      </p:sp>
      <p:sp>
        <p:nvSpPr>
          <p:cNvPr id="61" name="TextBox 60"/>
          <p:cNvSpPr txBox="1"/>
          <p:nvPr/>
        </p:nvSpPr>
        <p:spPr>
          <a:xfrm>
            <a:off x="360441" y="408237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2344503" y="2473997"/>
            <a:ext cx="257249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booting is complete, the corresponding lighting is maintained while connecting the AP.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Keep 100% On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4954819" y="2440904"/>
            <a:ext cx="1152000" cy="1152000"/>
            <a:chOff x="4954819" y="1212408"/>
            <a:chExt cx="1152000" cy="1152000"/>
          </a:xfrm>
        </p:grpSpPr>
        <p:sp>
          <p:nvSpPr>
            <p:cNvPr id="64" name="직사각형 63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rgbClr val="07E8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Green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cxnSp>
        <p:nvCxnSpPr>
          <p:cNvPr id="56" name="직선 연결선 55"/>
          <p:cNvCxnSpPr/>
          <p:nvPr/>
        </p:nvCxnSpPr>
        <p:spPr>
          <a:xfrm>
            <a:off x="1431049" y="3626607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8" name="TextBox 57"/>
          <p:cNvSpPr txBox="1"/>
          <p:nvPr/>
        </p:nvSpPr>
        <p:spPr>
          <a:xfrm>
            <a:off x="1383031" y="4011631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strike="sngStrike" dirty="0" err="1">
                <a:solidFill>
                  <a:schemeClr val="accent1">
                    <a:lumMod val="75000"/>
                  </a:schemeClr>
                </a:solidFill>
              </a:rPr>
              <a:t>WI-Fi</a:t>
            </a:r>
            <a:r>
              <a:rPr lang="en-US" altLang="ko-KR" sz="1000" b="1" strike="sngStrike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US" altLang="ko-KR" sz="1000" b="1" strike="sngStrike" dirty="0">
                <a:solidFill>
                  <a:schemeClr val="accent1">
                    <a:lumMod val="75000"/>
                  </a:schemeClr>
                </a:solidFill>
              </a:rPr>
              <a:t>Connecting</a:t>
            </a:r>
            <a:endParaRPr lang="ko-KR" altLang="en-US" sz="1000" b="1" strike="sngStrik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112710" y="5304522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grpSp>
        <p:nvGrpSpPr>
          <p:cNvPr id="121" name="그룹 120"/>
          <p:cNvGrpSpPr/>
          <p:nvPr/>
        </p:nvGrpSpPr>
        <p:grpSpPr>
          <a:xfrm>
            <a:off x="4954819" y="3664667"/>
            <a:ext cx="1152000" cy="1152000"/>
            <a:chOff x="4954819" y="1212408"/>
            <a:chExt cx="1152000" cy="1152000"/>
          </a:xfrm>
        </p:grpSpPr>
        <p:sp>
          <p:nvSpPr>
            <p:cNvPr id="122" name="직사각형 121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rgbClr val="07E8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/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Green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grpSp>
        <p:nvGrpSpPr>
          <p:cNvPr id="124" name="그룹 123"/>
          <p:cNvGrpSpPr/>
          <p:nvPr/>
        </p:nvGrpSpPr>
        <p:grpSpPr>
          <a:xfrm>
            <a:off x="4954819" y="4882143"/>
            <a:ext cx="1152000" cy="1152000"/>
            <a:chOff x="4954819" y="1212408"/>
            <a:chExt cx="1152000" cy="1152000"/>
          </a:xfrm>
        </p:grpSpPr>
        <p:sp>
          <p:nvSpPr>
            <p:cNvPr id="125" name="직사각형 124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rgbClr val="07E8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/>
                </a:solidFill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Green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10094863" y="2910291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28" name="TextBox 127"/>
          <p:cNvSpPr txBox="1"/>
          <p:nvPr/>
        </p:nvSpPr>
        <p:spPr>
          <a:xfrm>
            <a:off x="10094863" y="409544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cxnSp>
        <p:nvCxnSpPr>
          <p:cNvPr id="130" name="직선 연결선 129"/>
          <p:cNvCxnSpPr/>
          <p:nvPr/>
        </p:nvCxnSpPr>
        <p:spPr>
          <a:xfrm>
            <a:off x="317167" y="2401756"/>
            <a:ext cx="11497461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04158" y="2440567"/>
            <a:ext cx="1152244" cy="1152244"/>
          </a:xfrm>
          <a:prstGeom prst="rect">
            <a:avLst/>
          </a:prstGeom>
        </p:spPr>
      </p:pic>
      <p:pic>
        <p:nvPicPr>
          <p:cNvPr id="3" name="시스템_와이파이연결중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604402" y="3664330"/>
            <a:ext cx="1152000" cy="115200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383031" y="5314815"/>
            <a:ext cx="10252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err="1"/>
              <a:t>WI-Fi</a:t>
            </a:r>
            <a:r>
              <a:rPr lang="en-US" altLang="ko-KR" sz="1000" b="1" dirty="0"/>
              <a:t> connection connected</a:t>
            </a:r>
            <a:endParaRPr lang="ko-KR" altLang="en-US" sz="1000" dirty="0"/>
          </a:p>
        </p:txBody>
      </p:sp>
      <p:pic>
        <p:nvPicPr>
          <p:cNvPr id="19" name="시스템_와이파이연결완료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604402" y="4881806"/>
            <a:ext cx="1152000" cy="1152000"/>
          </a:xfrm>
          <a:prstGeom prst="rect">
            <a:avLst/>
          </a:prstGeom>
        </p:spPr>
      </p:pic>
      <p:pic>
        <p:nvPicPr>
          <p:cNvPr id="18" name="시스템_와이파이연결중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175248" y="3664330"/>
            <a:ext cx="1152000" cy="115200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75004" y="2440567"/>
            <a:ext cx="1152244" cy="1152244"/>
          </a:xfrm>
          <a:prstGeom prst="rect">
            <a:avLst/>
          </a:prstGeom>
        </p:spPr>
      </p:pic>
      <p:pic>
        <p:nvPicPr>
          <p:cNvPr id="23" name="시스템_와이파이연결완료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175248" y="4881806"/>
            <a:ext cx="1152000" cy="1152000"/>
          </a:xfrm>
          <a:prstGeom prst="rect">
            <a:avLst/>
          </a:prstGeom>
        </p:spPr>
      </p:pic>
      <p:pic>
        <p:nvPicPr>
          <p:cNvPr id="30" name="시스템_와이파이연결중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389825" y="3664330"/>
            <a:ext cx="1152000" cy="115200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89581" y="2440567"/>
            <a:ext cx="1152244" cy="1152244"/>
          </a:xfrm>
          <a:prstGeom prst="rect">
            <a:avLst/>
          </a:prstGeom>
        </p:spPr>
      </p:pic>
      <p:pic>
        <p:nvPicPr>
          <p:cNvPr id="32" name="시스템_와이파이연결완료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7389825" y="4881806"/>
            <a:ext cx="1152000" cy="11520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948362" y="1610771"/>
            <a:ext cx="1104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System boot</a:t>
            </a:r>
            <a:endParaRPr lang="ko-KR" altLang="en-US" sz="12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2344503" y="1181717"/>
            <a:ext cx="257249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system is automatically booted after the device is powered on, the corresponding lighting is played until the booting is completed.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</a:p>
        </p:txBody>
      </p:sp>
      <p:grpSp>
        <p:nvGrpSpPr>
          <p:cNvPr id="81" name="그룹 80"/>
          <p:cNvGrpSpPr/>
          <p:nvPr/>
        </p:nvGrpSpPr>
        <p:grpSpPr>
          <a:xfrm>
            <a:off x="4965508" y="1217984"/>
            <a:ext cx="1152001" cy="1152000"/>
            <a:chOff x="4945652" y="2435391"/>
            <a:chExt cx="1152001" cy="1152000"/>
          </a:xfrm>
        </p:grpSpPr>
        <p:sp>
          <p:nvSpPr>
            <p:cNvPr id="82" name="직사각형 81"/>
            <p:cNvSpPr/>
            <p:nvPr/>
          </p:nvSpPr>
          <p:spPr>
            <a:xfrm>
              <a:off x="5521653" y="2435391"/>
              <a:ext cx="576000" cy="1152000"/>
            </a:xfrm>
            <a:prstGeom prst="rect">
              <a:avLst/>
            </a:prstGeom>
            <a:solidFill>
              <a:srgbClr val="009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4945652" y="2435391"/>
              <a:ext cx="576000" cy="1152000"/>
            </a:xfrm>
            <a:prstGeom prst="rect">
              <a:avLst/>
            </a:prstGeom>
            <a:solidFill>
              <a:srgbClr val="07E8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/>
                </a:solidFill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5475886" y="2003408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bg1">
                    <a:lumMod val="95000"/>
                  </a:schemeClr>
                </a:solidFill>
              </a:rPr>
              <a:t>Blue</a:t>
            </a:r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</a:rPr>
              <a:t>RGB (X,X,X)</a:t>
            </a:r>
            <a:endParaRPr lang="ko-KR" alt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909372" y="2007253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chemeClr val="bg1">
                    <a:lumMod val="95000"/>
                  </a:schemeClr>
                </a:solidFill>
              </a:rPr>
              <a:t>Green</a:t>
            </a:r>
            <a:r>
              <a:rPr lang="en-US" altLang="ko-KR" sz="10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</a:rPr>
              <a:t>RGB (X,X,X)</a:t>
            </a:r>
            <a:endParaRPr lang="ko-KR" alt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60441" y="15953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pic>
        <p:nvPicPr>
          <p:cNvPr id="4" name="시스템_부팅_Final_0923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6175248" y="1217984"/>
            <a:ext cx="1152000" cy="1152000"/>
          </a:xfrm>
          <a:prstGeom prst="rect">
            <a:avLst/>
          </a:prstGeom>
        </p:spPr>
      </p:pic>
      <p:pic>
        <p:nvPicPr>
          <p:cNvPr id="28" name="시스템_부팅_Final_0923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389825" y="1217984"/>
            <a:ext cx="1152000" cy="1152000"/>
          </a:xfrm>
          <a:prstGeom prst="rect">
            <a:avLst/>
          </a:prstGeom>
        </p:spPr>
      </p:pic>
      <p:pic>
        <p:nvPicPr>
          <p:cNvPr id="29" name="시스템_부팅_Final_0923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8604402" y="1217984"/>
            <a:ext cx="1152000" cy="1152000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11112710" y="1657889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0" name="타원 79"/>
          <p:cNvSpPr/>
          <p:nvPr/>
        </p:nvSpPr>
        <p:spPr>
          <a:xfrm>
            <a:off x="11234492" y="2945832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91"/>
          <p:cNvSpPr/>
          <p:nvPr/>
        </p:nvSpPr>
        <p:spPr>
          <a:xfrm>
            <a:off x="11234492" y="4132244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67614" y="138126"/>
            <a:ext cx="508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Device States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675861" y="6091084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8" name="모서리가 둥근 직사각형 97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094863" y="5304521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FF24EC36-A358-4CC6-A0C3-D14DF8D82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94635"/>
              </p:ext>
            </p:extLst>
          </p:nvPr>
        </p:nvGraphicFramePr>
        <p:xfrm>
          <a:off x="9867207" y="0"/>
          <a:ext cx="2324793" cy="9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(Base on AI 2) There are no </a:t>
                      </a:r>
                      <a:r>
                        <a:rPr lang="en-US" altLang="ko-KR" sz="8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wifi</a:t>
                      </a: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and not supported feedback of ap connection in NUGU</a:t>
                      </a:r>
                      <a:r>
                        <a:rPr lang="en-US" altLang="ko-KR" sz="8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LED, they are supported in </a:t>
                      </a:r>
                      <a:r>
                        <a:rPr lang="en-US" altLang="ko-KR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STB</a:t>
                      </a:r>
                      <a:r>
                        <a:rPr lang="en-US" altLang="ko-KR" sz="8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Indicator</a:t>
                      </a:r>
                      <a:endParaRPr lang="en-US" altLang="ko-KR" sz="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21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6"/>
            <a:ext cx="338837" cy="1524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6"/>
            <a:ext cx="11497461" cy="1524297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grpSp>
        <p:nvGrpSpPr>
          <p:cNvPr id="87" name="그룹 86"/>
          <p:cNvGrpSpPr/>
          <p:nvPr/>
        </p:nvGrpSpPr>
        <p:grpSpPr>
          <a:xfrm>
            <a:off x="656005" y="873126"/>
            <a:ext cx="10143612" cy="1524908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grpSp>
        <p:nvGrpSpPr>
          <p:cNvPr id="63" name="그룹 62"/>
          <p:cNvGrpSpPr/>
          <p:nvPr/>
        </p:nvGrpSpPr>
        <p:grpSpPr>
          <a:xfrm>
            <a:off x="4954819" y="1217141"/>
            <a:ext cx="1152000" cy="1152000"/>
            <a:chOff x="4954819" y="1212408"/>
            <a:chExt cx="1152000" cy="1152000"/>
          </a:xfrm>
        </p:grpSpPr>
        <p:sp>
          <p:nvSpPr>
            <p:cNvPr id="64" name="직사각형 63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rgbClr val="07E8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Green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812269" y="1652616"/>
            <a:ext cx="1370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strike="sngStrike" dirty="0">
                <a:solidFill>
                  <a:schemeClr val="accent1">
                    <a:lumMod val="75000"/>
                  </a:schemeClr>
                </a:solidFill>
              </a:rPr>
              <a:t>System upgrade</a:t>
            </a:r>
            <a:endParaRPr lang="ko-KR" altLang="en-US" sz="1200" b="1" strike="sngStrik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60441" y="163722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134" name="TextBox 133"/>
          <p:cNvSpPr txBox="1"/>
          <p:nvPr/>
        </p:nvSpPr>
        <p:spPr>
          <a:xfrm>
            <a:off x="2344503" y="1251344"/>
            <a:ext cx="2581790" cy="816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If the firmware of the latest version is automatically updated, the corresponding lighting is continuously played until the update is completed.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>
                    <a:lumMod val="75000"/>
                  </a:schemeClr>
                </a:solidFill>
              </a:rPr>
              <a:t>Repeat play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0094863" y="163008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44" name="타원 143"/>
          <p:cNvSpPr/>
          <p:nvPr/>
        </p:nvSpPr>
        <p:spPr>
          <a:xfrm>
            <a:off x="11234492" y="1665625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시스템_업데이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04402" y="1210686"/>
            <a:ext cx="1152000" cy="1152000"/>
          </a:xfrm>
          <a:prstGeom prst="rect">
            <a:avLst/>
          </a:prstGeom>
        </p:spPr>
      </p:pic>
      <p:pic>
        <p:nvPicPr>
          <p:cNvPr id="25" name="시스템_업데이트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75248" y="1210686"/>
            <a:ext cx="1152000" cy="1152000"/>
          </a:xfrm>
          <a:prstGeom prst="rect">
            <a:avLst/>
          </a:prstGeom>
        </p:spPr>
      </p:pic>
      <p:pic>
        <p:nvPicPr>
          <p:cNvPr id="34" name="시스템_업데이트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89825" y="1210686"/>
            <a:ext cx="1152000" cy="11520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67614" y="138126"/>
            <a:ext cx="508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Device States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75861" y="2408106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78DDE006-84BD-4FBF-B4F5-437B7545F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905879"/>
              </p:ext>
            </p:extLst>
          </p:nvPr>
        </p:nvGraphicFramePr>
        <p:xfrm>
          <a:off x="9867207" y="0"/>
          <a:ext cx="2324793" cy="70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 2) Because NUGU</a:t>
                      </a:r>
                      <a:r>
                        <a:rPr lang="ko-KR" altLang="en-US" sz="80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update time is too short, this is not supported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8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6"/>
            <a:ext cx="338837" cy="5142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89093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420013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830058" y="3488107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Mic</a:t>
            </a:r>
            <a:endParaRPr lang="ko-KR" altLang="en-US" sz="1200" b="1" dirty="0"/>
          </a:p>
        </p:txBody>
      </p:sp>
      <p:cxnSp>
        <p:nvCxnSpPr>
          <p:cNvPr id="26" name="직선 연결선 25"/>
          <p:cNvCxnSpPr/>
          <p:nvPr/>
        </p:nvCxnSpPr>
        <p:spPr>
          <a:xfrm>
            <a:off x="1435037" y="1176905"/>
            <a:ext cx="0" cy="483888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/>
          <p:cNvSpPr txBox="1"/>
          <p:nvPr/>
        </p:nvSpPr>
        <p:spPr>
          <a:xfrm>
            <a:off x="1383031" y="2196291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en-US" altLang="ko-KR" dirty="0"/>
              <a:t>Mic</a:t>
            </a:r>
          </a:p>
          <a:p>
            <a:r>
              <a:rPr lang="en-US" altLang="ko-KR" dirty="0"/>
              <a:t>On </a:t>
            </a:r>
            <a:r>
              <a:rPr lang="en-US" altLang="ko-KR" dirty="0">
                <a:sym typeface="Wingdings" panose="05000000000000000000" pitchFamily="2" charset="2"/>
              </a:rPr>
              <a:t> Off</a:t>
            </a:r>
            <a:endParaRPr lang="ko-KR" altLang="en-US" dirty="0"/>
          </a:p>
        </p:txBody>
      </p:sp>
      <p:cxnSp>
        <p:nvCxnSpPr>
          <p:cNvPr id="13" name="직선 연결선 12"/>
          <p:cNvCxnSpPr/>
          <p:nvPr/>
        </p:nvCxnSpPr>
        <p:spPr>
          <a:xfrm>
            <a:off x="2344068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4109163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323741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355449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656005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8570027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9784605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10799617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360441" y="347271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2344504" y="1283040"/>
            <a:ext cx="1769310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When the user turns off the device's microphone (On -&gt; Off), the corresponding lighting is played.</a:t>
            </a:r>
            <a:endParaRPr lang="ko-KR" altLang="en-US" sz="800" dirty="0"/>
          </a:p>
        </p:txBody>
      </p:sp>
      <p:grpSp>
        <p:nvGrpSpPr>
          <p:cNvPr id="39" name="그룹 38"/>
          <p:cNvGrpSpPr/>
          <p:nvPr/>
        </p:nvGrpSpPr>
        <p:grpSpPr>
          <a:xfrm>
            <a:off x="4137689" y="1217140"/>
            <a:ext cx="1152000" cy="2357613"/>
            <a:chOff x="4954819" y="1217140"/>
            <a:chExt cx="1152000" cy="2357613"/>
          </a:xfrm>
        </p:grpSpPr>
        <p:sp>
          <p:nvSpPr>
            <p:cNvPr id="64" name="직사각형 63"/>
            <p:cNvSpPr/>
            <p:nvPr/>
          </p:nvSpPr>
          <p:spPr>
            <a:xfrm>
              <a:off x="4954819" y="1217140"/>
              <a:ext cx="1152000" cy="2357613"/>
            </a:xfrm>
            <a:prstGeom prst="rect">
              <a:avLst/>
            </a:prstGeom>
            <a:solidFill>
              <a:srgbClr val="ED7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63238" y="3187458"/>
              <a:ext cx="9364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Orange </a:t>
              </a:r>
            </a:p>
            <a:p>
              <a:r>
                <a:rPr lang="en-US" altLang="ko-KR" sz="800" b="0" dirty="0"/>
                <a:t>RGB(237,125,50)</a:t>
              </a:r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10094863" y="224597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77" name="타원 76"/>
          <p:cNvSpPr/>
          <p:nvPr/>
        </p:nvSpPr>
        <p:spPr>
          <a:xfrm>
            <a:off x="11209269" y="2281515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267614" y="138126"/>
            <a:ext cx="5724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Attention</a:t>
            </a:r>
            <a:r>
              <a:rPr lang="ko-KR" altLang="en-US" dirty="0">
                <a:latin typeface="Helvetica" panose="020B0604020202030204" pitchFamily="34" charset="0"/>
              </a:rPr>
              <a:t> </a:t>
            </a:r>
            <a:r>
              <a:rPr lang="en-US" altLang="ko-KR" dirty="0">
                <a:latin typeface="Helvetica" panose="020B0604020202030204" pitchFamily="34" charset="0"/>
              </a:rPr>
              <a:t>notification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9773460" y="2448545"/>
            <a:ext cx="1021084" cy="338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Beep sound production required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pic>
        <p:nvPicPr>
          <p:cNvPr id="31" name="주의_마이크온투오프_키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74961" y="2422754"/>
            <a:ext cx="1152000" cy="1152000"/>
          </a:xfrm>
          <a:prstGeom prst="rect">
            <a:avLst/>
          </a:prstGeom>
        </p:spPr>
      </p:pic>
      <p:pic>
        <p:nvPicPr>
          <p:cNvPr id="98" name="주의_마이크온투오프_키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386739" y="2422754"/>
            <a:ext cx="1152000" cy="1152000"/>
          </a:xfrm>
          <a:prstGeom prst="rect">
            <a:avLst/>
          </a:prstGeom>
        </p:spPr>
      </p:pic>
      <p:pic>
        <p:nvPicPr>
          <p:cNvPr id="99" name="주의_마이크온투오프_키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00012" y="2422754"/>
            <a:ext cx="1152000" cy="1152000"/>
          </a:xfrm>
          <a:prstGeom prst="rect">
            <a:avLst/>
          </a:prstGeom>
        </p:spPr>
      </p:pic>
      <p:sp>
        <p:nvSpPr>
          <p:cNvPr id="103" name="직사각형 102"/>
          <p:cNvSpPr/>
          <p:nvPr/>
        </p:nvSpPr>
        <p:spPr>
          <a:xfrm>
            <a:off x="317167" y="873736"/>
            <a:ext cx="11497461" cy="5142053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5325979" y="2395947"/>
            <a:ext cx="4458626" cy="2403666"/>
            <a:chOff x="6140871" y="2395947"/>
            <a:chExt cx="3643734" cy="2403666"/>
          </a:xfrm>
        </p:grpSpPr>
        <p:cxnSp>
          <p:nvCxnSpPr>
            <p:cNvPr id="97" name="직선 연결선 96"/>
            <p:cNvCxnSpPr/>
            <p:nvPr/>
          </p:nvCxnSpPr>
          <p:spPr>
            <a:xfrm>
              <a:off x="6140871" y="2395947"/>
              <a:ext cx="3643734" cy="0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>
              <a:off x="6140871" y="4799613"/>
              <a:ext cx="3643734" cy="0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05" name="직선 연결선 104"/>
          <p:cNvCxnSpPr/>
          <p:nvPr/>
        </p:nvCxnSpPr>
        <p:spPr>
          <a:xfrm>
            <a:off x="1431049" y="3605219"/>
            <a:ext cx="1038357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5" name="그룹 114"/>
          <p:cNvGrpSpPr/>
          <p:nvPr/>
        </p:nvGrpSpPr>
        <p:grpSpPr>
          <a:xfrm>
            <a:off x="4137689" y="3624166"/>
            <a:ext cx="1152000" cy="2357613"/>
            <a:chOff x="4954819" y="1217140"/>
            <a:chExt cx="1152000" cy="2357613"/>
          </a:xfrm>
        </p:grpSpPr>
        <p:sp>
          <p:nvSpPr>
            <p:cNvPr id="116" name="직사각형 115"/>
            <p:cNvSpPr/>
            <p:nvPr/>
          </p:nvSpPr>
          <p:spPr>
            <a:xfrm>
              <a:off x="4954819" y="1217140"/>
              <a:ext cx="1152000" cy="2357613"/>
            </a:xfrm>
            <a:prstGeom prst="rect">
              <a:avLst/>
            </a:prstGeom>
            <a:solidFill>
              <a:srgbClr val="ED7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963238" y="3187458"/>
              <a:ext cx="9364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Orange </a:t>
              </a:r>
            </a:p>
            <a:p>
              <a:r>
                <a:rPr lang="en-US" altLang="ko-KR" sz="800" b="0" dirty="0"/>
                <a:t>RGB(237,125,50)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5356229" y="1512754"/>
            <a:ext cx="753732" cy="373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>
                <a:solidFill>
                  <a:schemeClr val="accent1">
                    <a:lumMod val="75000"/>
                  </a:schemeClr>
                </a:solidFill>
              </a:rPr>
              <a:t>Interaction </a:t>
            </a:r>
          </a:p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>
                <a:solidFill>
                  <a:schemeClr val="accent1">
                    <a:lumMod val="75000"/>
                  </a:schemeClr>
                </a:solidFill>
              </a:rPr>
              <a:t>area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323655" y="2619900"/>
            <a:ext cx="901209" cy="373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>
                <a:solidFill>
                  <a:schemeClr val="accent1">
                    <a:lumMod val="75000"/>
                  </a:schemeClr>
                </a:solidFill>
              </a:rPr>
              <a:t>States display </a:t>
            </a:r>
          </a:p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>
                <a:solidFill>
                  <a:schemeClr val="accent1">
                    <a:lumMod val="75000"/>
                  </a:schemeClr>
                </a:solidFill>
              </a:rPr>
              <a:t>area</a:t>
            </a:r>
          </a:p>
        </p:txBody>
      </p:sp>
      <p:cxnSp>
        <p:nvCxnSpPr>
          <p:cNvPr id="82" name="직선 연결선 81"/>
          <p:cNvCxnSpPr/>
          <p:nvPr/>
        </p:nvCxnSpPr>
        <p:spPr>
          <a:xfrm>
            <a:off x="6140871" y="873126"/>
            <a:ext cx="0" cy="5142664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0" name="주의_에러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74961" y="1220676"/>
            <a:ext cx="1152000" cy="1152000"/>
          </a:xfrm>
          <a:prstGeom prst="rect">
            <a:avLst/>
          </a:prstGeom>
        </p:spPr>
      </p:pic>
      <p:pic>
        <p:nvPicPr>
          <p:cNvPr id="101" name="주의_에러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00012" y="1220676"/>
            <a:ext cx="1152000" cy="1152000"/>
          </a:xfrm>
          <a:prstGeom prst="rect">
            <a:avLst/>
          </a:prstGeom>
        </p:spPr>
      </p:pic>
      <p:pic>
        <p:nvPicPr>
          <p:cNvPr id="102" name="주의_에러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86739" y="1220676"/>
            <a:ext cx="1152000" cy="1152000"/>
          </a:xfrm>
          <a:prstGeom prst="rect">
            <a:avLst/>
          </a:prstGeom>
        </p:spPr>
      </p:pic>
      <p:sp>
        <p:nvSpPr>
          <p:cNvPr id="121" name="TextBox 120"/>
          <p:cNvSpPr txBox="1"/>
          <p:nvPr/>
        </p:nvSpPr>
        <p:spPr>
          <a:xfrm>
            <a:off x="10084438" y="465499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22" name="TextBox 121"/>
          <p:cNvSpPr txBox="1"/>
          <p:nvPr/>
        </p:nvSpPr>
        <p:spPr>
          <a:xfrm>
            <a:off x="2371904" y="3693559"/>
            <a:ext cx="1624812" cy="520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The corresponding lighting is maintained while the device's microphone is off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410431" y="4650163"/>
            <a:ext cx="102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/>
              <a:t>Mic Off</a:t>
            </a:r>
            <a:endParaRPr lang="ko-KR" altLang="en-US" sz="1000" dirty="0"/>
          </a:p>
        </p:txBody>
      </p:sp>
      <p:sp>
        <p:nvSpPr>
          <p:cNvPr id="130" name="TextBox 129"/>
          <p:cNvSpPr txBox="1"/>
          <p:nvPr/>
        </p:nvSpPr>
        <p:spPr>
          <a:xfrm>
            <a:off x="11099449" y="4654994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31" name="TextBox 130"/>
          <p:cNvSpPr txBox="1"/>
          <p:nvPr/>
        </p:nvSpPr>
        <p:spPr>
          <a:xfrm>
            <a:off x="6524223" y="4105498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OFF</a:t>
            </a:r>
            <a:endParaRPr lang="ko-KR" altLang="en-US" sz="1000" dirty="0"/>
          </a:p>
        </p:txBody>
      </p:sp>
      <p:sp>
        <p:nvSpPr>
          <p:cNvPr id="132" name="TextBox 131"/>
          <p:cNvSpPr txBox="1"/>
          <p:nvPr/>
        </p:nvSpPr>
        <p:spPr>
          <a:xfrm>
            <a:off x="7753534" y="4105498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OFF</a:t>
            </a:r>
            <a:endParaRPr lang="ko-KR" altLang="en-US" sz="1000" dirty="0"/>
          </a:p>
        </p:txBody>
      </p:sp>
      <p:sp>
        <p:nvSpPr>
          <p:cNvPr id="133" name="TextBox 132"/>
          <p:cNvSpPr txBox="1"/>
          <p:nvPr/>
        </p:nvSpPr>
        <p:spPr>
          <a:xfrm>
            <a:off x="8960745" y="4105498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OFF</a:t>
            </a:r>
            <a:endParaRPr lang="ko-KR" altLang="en-US" sz="1000" dirty="0"/>
          </a:p>
        </p:txBody>
      </p:sp>
      <p:pic>
        <p:nvPicPr>
          <p:cNvPr id="134" name="그림 1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4839" y="4833481"/>
            <a:ext cx="1152244" cy="1152244"/>
          </a:xfrm>
          <a:prstGeom prst="rect">
            <a:avLst/>
          </a:prstGeom>
        </p:spPr>
      </p:pic>
      <p:pic>
        <p:nvPicPr>
          <p:cNvPr id="135" name="그림 13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6617" y="4833481"/>
            <a:ext cx="1152244" cy="1152244"/>
          </a:xfrm>
          <a:prstGeom prst="rect">
            <a:avLst/>
          </a:prstGeom>
        </p:spPr>
      </p:pic>
      <p:pic>
        <p:nvPicPr>
          <p:cNvPr id="136" name="그림 1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99890" y="4833481"/>
            <a:ext cx="1152244" cy="1152244"/>
          </a:xfrm>
          <a:prstGeom prst="rect">
            <a:avLst/>
          </a:prstGeom>
        </p:spPr>
      </p:pic>
      <p:sp>
        <p:nvSpPr>
          <p:cNvPr id="140" name="TextBox 139"/>
          <p:cNvSpPr txBox="1"/>
          <p:nvPr/>
        </p:nvSpPr>
        <p:spPr>
          <a:xfrm>
            <a:off x="5346381" y="3896946"/>
            <a:ext cx="753732" cy="373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/>
              <a:t>Interaction </a:t>
            </a:r>
          </a:p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/>
              <a:t>area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5305636" y="5033132"/>
            <a:ext cx="901209" cy="373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strike="sngStrike" dirty="0">
                <a:solidFill>
                  <a:schemeClr val="accent1">
                    <a:lumMod val="75000"/>
                  </a:schemeClr>
                </a:solidFill>
              </a:rPr>
              <a:t>States display </a:t>
            </a:r>
          </a:p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strike="sngStrike" dirty="0">
                <a:solidFill>
                  <a:schemeClr val="accent1">
                    <a:lumMod val="75000"/>
                  </a:schemeClr>
                </a:solidFill>
              </a:rPr>
              <a:t>area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10794545" y="2448545"/>
            <a:ext cx="100458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(In case voice and commands)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5333430" y="5462631"/>
            <a:ext cx="801823" cy="208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strike="sngStrike" dirty="0">
                <a:solidFill>
                  <a:schemeClr val="accent1">
                    <a:lumMod val="75000"/>
                  </a:schemeClr>
                </a:solidFill>
              </a:rPr>
              <a:t>(LED 100% On)</a:t>
            </a:r>
            <a:endParaRPr lang="ko-KR" altLang="en-US" sz="700" strike="sngStrik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5458464" y="4307893"/>
            <a:ext cx="551754" cy="221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dirty="0"/>
              <a:t>(LED Off)</a:t>
            </a:r>
            <a:endParaRPr lang="ko-KR" altLang="en-US" sz="700" dirty="0"/>
          </a:p>
        </p:txBody>
      </p:sp>
      <p:sp>
        <p:nvSpPr>
          <p:cNvPr id="145" name="TextBox 144"/>
          <p:cNvSpPr txBox="1"/>
          <p:nvPr/>
        </p:nvSpPr>
        <p:spPr>
          <a:xfrm>
            <a:off x="5363909" y="3069015"/>
            <a:ext cx="760144" cy="209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strike="sngStrike" dirty="0">
                <a:solidFill>
                  <a:schemeClr val="accent1">
                    <a:lumMod val="75000"/>
                  </a:schemeClr>
                </a:solidFill>
              </a:rPr>
              <a:t>(LED </a:t>
            </a:r>
            <a:r>
              <a:rPr lang="en-US" altLang="ko-KR" sz="700" strike="sngStrike" dirty="0" err="1">
                <a:solidFill>
                  <a:schemeClr val="accent1">
                    <a:lumMod val="75000"/>
                  </a:schemeClr>
                </a:solidFill>
              </a:rPr>
              <a:t>Off</a:t>
            </a:r>
            <a:r>
              <a:rPr lang="en-US" altLang="ko-KR" sz="700" strike="sngStrike" dirty="0" err="1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On</a:t>
            </a:r>
            <a:r>
              <a:rPr lang="en-US" altLang="ko-KR" sz="700" strike="sngStrike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ko-KR" altLang="en-US" sz="700" strike="sngStrik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281356" y="1916260"/>
            <a:ext cx="925253" cy="338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strike="sngStrike" dirty="0">
                <a:solidFill>
                  <a:schemeClr val="accent1">
                    <a:lumMod val="75000"/>
                  </a:schemeClr>
                </a:solidFill>
              </a:rPr>
              <a:t>(LED play once)</a:t>
            </a:r>
          </a:p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dirty="0">
                <a:solidFill>
                  <a:schemeClr val="accent1">
                    <a:lumMod val="75000"/>
                  </a:schemeClr>
                </a:solidFill>
              </a:rPr>
              <a:t>(LED play 3 times)</a:t>
            </a:r>
            <a:endParaRPr lang="ko-KR" altLang="en-US" sz="7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BB25D4B5-D463-4BBC-AEED-9F50E03C2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322792"/>
              </p:ext>
            </p:extLst>
          </p:nvPr>
        </p:nvGraphicFramePr>
        <p:xfrm>
          <a:off x="9867207" y="0"/>
          <a:ext cx="2324793" cy="9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 2) when Mic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On 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  <a:sym typeface="Wingdings" panose="05000000000000000000" pitchFamily="2" charset="2"/>
                        </a:rPr>
                        <a:t> Off, led play 3 times and there is no </a:t>
                      </a:r>
                      <a:r>
                        <a:rPr lang="en-US" altLang="ko-KR" sz="800" baseline="0" dirty="0" err="1">
                          <a:solidFill>
                            <a:schemeClr val="accent5"/>
                          </a:solidFill>
                          <a:sym typeface="Wingdings" panose="05000000000000000000" pitchFamily="2" charset="2"/>
                        </a:rPr>
                        <a:t>staes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  <a:sym typeface="Wingdings" panose="05000000000000000000" pitchFamily="2" charset="2"/>
                        </a:rPr>
                        <a:t> area. </a:t>
                      </a:r>
                      <a:r>
                        <a:rPr lang="ko-KR" altLang="en-US" sz="800" baseline="0" dirty="0">
                          <a:solidFill>
                            <a:schemeClr val="accent5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800" baseline="0" dirty="0">
                        <a:solidFill>
                          <a:schemeClr val="accent5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(AI 2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ko-KR" altLang="en-US" sz="800" baseline="0" dirty="0">
                          <a:solidFill>
                            <a:schemeClr val="accent5"/>
                          </a:solidFill>
                        </a:rPr>
                        <a:t>기준</a:t>
                      </a: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) when Mic is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Off, there is no states area.</a:t>
                      </a:r>
                      <a:endParaRPr lang="ko-KR" altLang="en-US" sz="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1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99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100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101"/>
                </p:tgtEl>
              </p:cMediaNode>
            </p:video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10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08903" y="899536"/>
            <a:ext cx="251350" cy="4000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81" name="TextBox 80"/>
          <p:cNvSpPr txBox="1"/>
          <p:nvPr/>
        </p:nvSpPr>
        <p:spPr>
          <a:xfrm>
            <a:off x="267614" y="138126"/>
            <a:ext cx="5724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Attention</a:t>
            </a:r>
            <a:r>
              <a:rPr lang="ko-KR" altLang="en-US" dirty="0">
                <a:latin typeface="Helvetica" panose="020B0604020202030204" pitchFamily="34" charset="0"/>
              </a:rPr>
              <a:t> </a:t>
            </a:r>
            <a:r>
              <a:rPr lang="en-US" altLang="ko-KR" dirty="0">
                <a:latin typeface="Helvetica" panose="020B0604020202030204" pitchFamily="34" charset="0"/>
              </a:rPr>
              <a:t>notification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97" name="직선 연결선 96"/>
          <p:cNvCxnSpPr/>
          <p:nvPr/>
        </p:nvCxnSpPr>
        <p:spPr>
          <a:xfrm>
            <a:off x="5323741" y="2395947"/>
            <a:ext cx="4449719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3" name="직사각형 102"/>
          <p:cNvSpPr/>
          <p:nvPr/>
        </p:nvSpPr>
        <p:spPr>
          <a:xfrm>
            <a:off x="392869" y="867407"/>
            <a:ext cx="11480153" cy="4006051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2789093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420013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grpSp>
        <p:nvGrpSpPr>
          <p:cNvPr id="18" name="그룹 17"/>
          <p:cNvGrpSpPr/>
          <p:nvPr/>
        </p:nvGrpSpPr>
        <p:grpSpPr>
          <a:xfrm>
            <a:off x="644493" y="873126"/>
            <a:ext cx="10155124" cy="4000332"/>
            <a:chOff x="656005" y="873126"/>
            <a:chExt cx="10143612" cy="5142664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1435037" y="1176905"/>
              <a:ext cx="0" cy="483888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4109163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5323741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6140871" y="873126"/>
              <a:ext cx="0" cy="5142664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80" name="TextBox 79"/>
          <p:cNvSpPr txBox="1"/>
          <p:nvPr/>
        </p:nvSpPr>
        <p:spPr>
          <a:xfrm>
            <a:off x="829096" y="2778066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Mic</a:t>
            </a:r>
            <a:endParaRPr lang="ko-KR" altLang="en-US" sz="12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360441" y="218396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85" name="TextBox 84"/>
          <p:cNvSpPr txBox="1"/>
          <p:nvPr/>
        </p:nvSpPr>
        <p:spPr>
          <a:xfrm>
            <a:off x="10094863" y="2291688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86" name="TextBox 85"/>
          <p:cNvSpPr txBox="1"/>
          <p:nvPr/>
        </p:nvSpPr>
        <p:spPr>
          <a:xfrm>
            <a:off x="1383031" y="2137799"/>
            <a:ext cx="1025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en-US" altLang="ko-KR" dirty="0"/>
              <a:t>Mic</a:t>
            </a:r>
          </a:p>
          <a:p>
            <a:r>
              <a:rPr lang="en-US" altLang="ko-KR" dirty="0"/>
              <a:t>Off </a:t>
            </a:r>
            <a:r>
              <a:rPr lang="en-US" altLang="ko-KR" dirty="0">
                <a:sym typeface="Wingdings" panose="05000000000000000000" pitchFamily="2" charset="2"/>
              </a:rPr>
              <a:t> On</a:t>
            </a:r>
            <a:endParaRPr lang="ko-KR" alt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2344504" y="1313818"/>
            <a:ext cx="1769310" cy="96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The lighting is played when the user turns on the microphone of a device that is turned off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>
                <a:solidFill>
                  <a:schemeClr val="accent1"/>
                </a:solidFill>
              </a:rPr>
              <a:t>The interaction is shown in the opposite direction of the Mic (On -&gt; Off) motion.</a:t>
            </a:r>
          </a:p>
        </p:txBody>
      </p:sp>
      <p:sp>
        <p:nvSpPr>
          <p:cNvPr id="89" name="직사각형 88"/>
          <p:cNvSpPr/>
          <p:nvPr/>
        </p:nvSpPr>
        <p:spPr>
          <a:xfrm>
            <a:off x="9773460" y="2481308"/>
            <a:ext cx="998722" cy="338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Beep sound production required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grpSp>
        <p:nvGrpSpPr>
          <p:cNvPr id="91" name="그룹 90"/>
          <p:cNvGrpSpPr/>
          <p:nvPr/>
        </p:nvGrpSpPr>
        <p:grpSpPr>
          <a:xfrm>
            <a:off x="4137689" y="1207227"/>
            <a:ext cx="1152000" cy="2357613"/>
            <a:chOff x="4954819" y="1217140"/>
            <a:chExt cx="1152000" cy="2357613"/>
          </a:xfrm>
        </p:grpSpPr>
        <p:sp>
          <p:nvSpPr>
            <p:cNvPr id="92" name="직사각형 91"/>
            <p:cNvSpPr/>
            <p:nvPr/>
          </p:nvSpPr>
          <p:spPr>
            <a:xfrm>
              <a:off x="4954819" y="1217140"/>
              <a:ext cx="1152000" cy="2357613"/>
            </a:xfrm>
            <a:prstGeom prst="rect">
              <a:avLst/>
            </a:prstGeom>
            <a:solidFill>
              <a:srgbClr val="ED7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963238" y="3187458"/>
              <a:ext cx="9364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Orange </a:t>
              </a:r>
            </a:p>
            <a:p>
              <a:r>
                <a:rPr lang="en-US" altLang="ko-KR" sz="800" b="0" dirty="0"/>
                <a:t>RGB(237,125,50)</a:t>
              </a:r>
            </a:p>
          </p:txBody>
        </p:sp>
      </p:grpSp>
      <p:pic>
        <p:nvPicPr>
          <p:cNvPr id="94" name="주의_마이크오프투온_키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80435" y="2415790"/>
            <a:ext cx="1152000" cy="1152000"/>
          </a:xfrm>
          <a:prstGeom prst="rect">
            <a:avLst/>
          </a:prstGeom>
        </p:spPr>
      </p:pic>
      <p:pic>
        <p:nvPicPr>
          <p:cNvPr id="95" name="주의_마이크오프투온_키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83653" y="2415790"/>
            <a:ext cx="1152000" cy="1152000"/>
          </a:xfrm>
          <a:prstGeom prst="rect">
            <a:avLst/>
          </a:prstGeom>
        </p:spPr>
      </p:pic>
      <p:pic>
        <p:nvPicPr>
          <p:cNvPr id="96" name="주의_마이크오프투온_키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10243" y="2415790"/>
            <a:ext cx="1152000" cy="115200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5342872" y="1523927"/>
            <a:ext cx="753732" cy="373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/>
              <a:t>Interaction </a:t>
            </a:r>
          </a:p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/>
              <a:t>area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321165" y="2685850"/>
            <a:ext cx="901209" cy="373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strike="sngStrike" dirty="0">
                <a:solidFill>
                  <a:schemeClr val="accent1"/>
                </a:solidFill>
              </a:rPr>
              <a:t>States display </a:t>
            </a:r>
          </a:p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strike="sngStrike" dirty="0">
                <a:solidFill>
                  <a:schemeClr val="accent1"/>
                </a:solidFill>
              </a:rPr>
              <a:t>area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534648" y="1694878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OFF</a:t>
            </a:r>
            <a:endParaRPr lang="ko-KR" altLang="en-US" sz="1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7763959" y="1694878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OFF</a:t>
            </a:r>
            <a:endParaRPr lang="ko-KR" altLang="en-US" sz="1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8971170" y="1694878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OFF</a:t>
            </a:r>
            <a:endParaRPr lang="ko-KR" altLang="en-US" sz="1000" dirty="0"/>
          </a:p>
        </p:txBody>
      </p:sp>
      <p:sp>
        <p:nvSpPr>
          <p:cNvPr id="104" name="TextBox 103"/>
          <p:cNvSpPr txBox="1"/>
          <p:nvPr/>
        </p:nvSpPr>
        <p:spPr>
          <a:xfrm>
            <a:off x="5125841" y="1915377"/>
            <a:ext cx="1178859" cy="467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strike="sngStrike" dirty="0">
                <a:solidFill>
                  <a:schemeClr val="accent1"/>
                </a:solidFill>
              </a:rPr>
              <a:t>(LED Off)</a:t>
            </a:r>
          </a:p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dirty="0">
                <a:solidFill>
                  <a:schemeClr val="accent1"/>
                </a:solidFill>
              </a:rPr>
              <a:t>Provide one-time motion</a:t>
            </a:r>
            <a:endParaRPr lang="ko-KR" altLang="en-US" sz="700" dirty="0">
              <a:solidFill>
                <a:schemeClr val="accent1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63909" y="3069015"/>
            <a:ext cx="760144" cy="209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700" strike="sngStrike" dirty="0">
                <a:solidFill>
                  <a:schemeClr val="accent1"/>
                </a:solidFill>
              </a:rPr>
              <a:t>(LED </a:t>
            </a:r>
            <a:r>
              <a:rPr lang="en-US" altLang="ko-KR" sz="700" strike="sngStrike" dirty="0" err="1">
                <a:solidFill>
                  <a:schemeClr val="accent1"/>
                </a:solidFill>
              </a:rPr>
              <a:t>On</a:t>
            </a:r>
            <a:r>
              <a:rPr lang="en-US" altLang="ko-KR" sz="700" strike="sngStrike" dirty="0" err="1">
                <a:solidFill>
                  <a:schemeClr val="accent1"/>
                </a:solidFill>
                <a:sym typeface="Wingdings" panose="05000000000000000000" pitchFamily="2" charset="2"/>
              </a:rPr>
              <a:t>Off</a:t>
            </a:r>
            <a:r>
              <a:rPr lang="en-US" altLang="ko-KR" sz="700" strike="sngStrike" dirty="0">
                <a:solidFill>
                  <a:schemeClr val="accent1"/>
                </a:solidFill>
              </a:rPr>
              <a:t>)</a:t>
            </a:r>
            <a:endParaRPr lang="ko-KR" altLang="en-US" sz="700" strike="sngStrike" dirty="0">
              <a:solidFill>
                <a:schemeClr val="accent1"/>
              </a:solidFill>
            </a:endParaRPr>
          </a:p>
        </p:txBody>
      </p:sp>
      <p:sp>
        <p:nvSpPr>
          <p:cNvPr id="106" name="타원 105"/>
          <p:cNvSpPr/>
          <p:nvPr/>
        </p:nvSpPr>
        <p:spPr>
          <a:xfrm>
            <a:off x="11209269" y="2281515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10794545" y="2448545"/>
            <a:ext cx="100458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700" dirty="0">
                <a:latin typeface="맑은 고딕" panose="020B0503020000020004" pitchFamily="50" charset="-127"/>
              </a:rPr>
              <a:t>(In case voice and commands</a:t>
            </a:r>
            <a:endParaRPr lang="en-US" altLang="ko-KR" sz="700" b="1" u="sng" dirty="0">
              <a:latin typeface="맑은 고딕" panose="020B0503020000020004" pitchFamily="50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360441" y="5010371"/>
            <a:ext cx="11497461" cy="156633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TextBox 112"/>
          <p:cNvSpPr txBox="1"/>
          <p:nvPr/>
        </p:nvSpPr>
        <p:spPr>
          <a:xfrm>
            <a:off x="3750834" y="5077729"/>
            <a:ext cx="813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The RGB color values indicated in the document are for reference only, and a color similar to the document must be implemented when implementing actual lighting.</a:t>
            </a:r>
            <a:endParaRPr lang="ko-KR" altLang="en-US" b="0" dirty="0"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681692" y="5187418"/>
            <a:ext cx="5912596" cy="1110160"/>
            <a:chOff x="619896" y="5615797"/>
            <a:chExt cx="5912596" cy="1110160"/>
          </a:xfrm>
        </p:grpSpPr>
        <p:sp>
          <p:nvSpPr>
            <p:cNvPr id="111" name="TextBox 110"/>
            <p:cNvSpPr txBox="1"/>
            <p:nvPr/>
          </p:nvSpPr>
          <p:spPr>
            <a:xfrm>
              <a:off x="619896" y="6189203"/>
              <a:ext cx="2722540" cy="520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87313" indent="-87313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800" dirty="0"/>
                <a:t>Voice command, text command trigger (TTS played)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800" dirty="0"/>
                <a:t>   1) Mic states display area lighting: ON -&gt; OFF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800" dirty="0"/>
                <a:t>   2) Interaction area lighting: TTS lighting playback</a:t>
              </a:r>
              <a:endParaRPr lang="ko-KR" altLang="en-US" sz="8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386803" y="6204981"/>
              <a:ext cx="2530180" cy="520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87313" indent="-87313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800" dirty="0"/>
                <a:t>PUI button, App button</a:t>
              </a:r>
              <a:r>
                <a:rPr lang="ko-KR" altLang="en-US" sz="800" dirty="0"/>
                <a:t> </a:t>
              </a:r>
              <a:r>
                <a:rPr lang="en-US" altLang="ko-KR" sz="800" dirty="0"/>
                <a:t>trigger</a:t>
              </a:r>
              <a:r>
                <a:rPr lang="ko-KR" altLang="en-US" sz="800" dirty="0"/>
                <a:t> </a:t>
              </a:r>
              <a:r>
                <a:rPr lang="en-US" altLang="ko-KR" sz="800" dirty="0"/>
                <a:t>(TTS</a:t>
              </a:r>
              <a:r>
                <a:rPr lang="ko-KR" altLang="en-US" sz="800" dirty="0"/>
                <a:t> </a:t>
              </a:r>
              <a:r>
                <a:rPr lang="en-US" altLang="ko-KR" sz="800" dirty="0"/>
                <a:t>not played)</a:t>
              </a:r>
            </a:p>
            <a:p>
              <a:pPr marL="180975" indent="-95250">
                <a:lnSpc>
                  <a:spcPct val="120000"/>
                </a:lnSpc>
                <a:buAutoNum type="arabicParenR"/>
              </a:pPr>
              <a:r>
                <a:rPr lang="en-US" altLang="ko-KR" sz="800" dirty="0"/>
                <a:t> Mic states display</a:t>
              </a:r>
              <a:r>
                <a:rPr lang="ko-KR" altLang="en-US" sz="800" dirty="0"/>
                <a:t> </a:t>
              </a:r>
              <a:r>
                <a:rPr lang="en-US" altLang="ko-KR" sz="800" dirty="0"/>
                <a:t>lighting : ON </a:t>
              </a:r>
              <a:r>
                <a:rPr lang="en-US" altLang="ko-KR" sz="800" dirty="0">
                  <a:sym typeface="Wingdings" panose="05000000000000000000" pitchFamily="2" charset="2"/>
                </a:rPr>
                <a:t> OFF</a:t>
              </a:r>
              <a:endParaRPr lang="en-US" altLang="ko-KR" sz="800" dirty="0"/>
            </a:p>
            <a:p>
              <a:pPr marL="180975" indent="-95250">
                <a:lnSpc>
                  <a:spcPct val="120000"/>
                </a:lnSpc>
                <a:buAutoNum type="arabicParenR"/>
              </a:pPr>
              <a:r>
                <a:rPr lang="en-US" altLang="ko-KR" sz="800" dirty="0"/>
                <a:t> Interaction area lighting : </a:t>
              </a:r>
              <a:r>
                <a:rPr lang="ko-KR" altLang="en-US" sz="800" dirty="0"/>
                <a:t>위 해당</a:t>
              </a:r>
              <a:r>
                <a:rPr lang="en-US" altLang="ko-KR" sz="800" dirty="0"/>
                <a:t> </a:t>
              </a:r>
              <a:r>
                <a:rPr lang="ko-KR" altLang="en-US" sz="800" dirty="0" err="1"/>
                <a:t>라이팅</a:t>
              </a:r>
              <a:r>
                <a:rPr lang="ko-KR" altLang="en-US" sz="800" dirty="0"/>
                <a:t> 재생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95638" y="5615797"/>
              <a:ext cx="5836854" cy="4637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200" dirty="0"/>
                <a:t>[Microphone states indication]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900" dirty="0"/>
                <a:t>Since the feedback on the microphone status is different depending on the trigger, it is defined as follows.</a:t>
              </a:r>
              <a:endParaRPr lang="ko-KR" altLang="en-US" sz="900" dirty="0"/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A0F7646-7F51-4BE8-9E2F-DF56D83D4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516420"/>
              </p:ext>
            </p:extLst>
          </p:nvPr>
        </p:nvGraphicFramePr>
        <p:xfrm>
          <a:off x="9867207" y="0"/>
          <a:ext cx="2324793" cy="119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AI2) Mic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 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  <a:sym typeface="Wingdings" panose="05000000000000000000" pitchFamily="2" charset="2"/>
                        </a:rPr>
                        <a:t>Off  On : Provider one time motion. There is no status display area.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chemeClr val="accent1"/>
                          </a:solidFill>
                        </a:rPr>
                        <a:t>When user call in mic off, provide one on-off motion and display toast pop-up at right bottom on display. (display off status is not provided on screen</a:t>
                      </a:r>
                      <a:r>
                        <a:rPr lang="en-US" altLang="ko-KR" sz="800" dirty="0">
                          <a:solidFill>
                            <a:schemeClr val="accent5"/>
                          </a:solidFill>
                          <a:sym typeface="Wingdings" panose="05000000000000000000" pitchFamily="2" charset="2"/>
                        </a:rPr>
                        <a:t>) </a:t>
                      </a:r>
                      <a:r>
                        <a:rPr lang="ko-KR" altLang="en-US" sz="800" dirty="0">
                          <a:solidFill>
                            <a:schemeClr val="accent5"/>
                          </a:solidFill>
                        </a:rPr>
                        <a:t> </a:t>
                      </a:r>
                      <a:endParaRPr lang="ko-KR" altLang="en-US" sz="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3762732E-0725-4F72-A48E-C27BE25AF4DC}"/>
              </a:ext>
            </a:extLst>
          </p:cNvPr>
          <p:cNvCxnSpPr/>
          <p:nvPr/>
        </p:nvCxnSpPr>
        <p:spPr>
          <a:xfrm>
            <a:off x="1435037" y="3605219"/>
            <a:ext cx="10379591" cy="0"/>
          </a:xfrm>
          <a:prstGeom prst="line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986C15-6AEA-46B6-8D12-676D01006BA6}"/>
              </a:ext>
            </a:extLst>
          </p:cNvPr>
          <p:cNvSpPr txBox="1"/>
          <p:nvPr/>
        </p:nvSpPr>
        <p:spPr>
          <a:xfrm>
            <a:off x="1392083" y="3926445"/>
            <a:ext cx="10252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000" b="1"/>
            </a:lvl1pPr>
          </a:lstStyle>
          <a:p>
            <a:r>
              <a:rPr lang="en-US" altLang="ko-KR" dirty="0">
                <a:solidFill>
                  <a:schemeClr val="accent1"/>
                </a:solidFill>
              </a:rPr>
              <a:t>When user all in Mic Off Status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D01CB-8CB9-4DAF-A9B1-B6B2B8C0E2EE}"/>
              </a:ext>
            </a:extLst>
          </p:cNvPr>
          <p:cNvSpPr txBox="1"/>
          <p:nvPr/>
        </p:nvSpPr>
        <p:spPr>
          <a:xfrm>
            <a:off x="2335455" y="3885809"/>
            <a:ext cx="1769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altLang="ko-KR" sz="800" dirty="0">
                <a:solidFill>
                  <a:schemeClr val="accent1"/>
                </a:solidFill>
              </a:rPr>
              <a:t>When user call in mic off, provide one on-off motion and display toast pop-up at right bottom on display.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en-US" altLang="ko-KR" sz="800" dirty="0">
              <a:solidFill>
                <a:schemeClr val="accent5"/>
              </a:solidFill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16E847D7-6E16-47D6-9CB6-C2FFD6A7A3F0}"/>
              </a:ext>
            </a:extLst>
          </p:cNvPr>
          <p:cNvGrpSpPr/>
          <p:nvPr/>
        </p:nvGrpSpPr>
        <p:grpSpPr>
          <a:xfrm>
            <a:off x="4149230" y="3652059"/>
            <a:ext cx="1152000" cy="1154099"/>
            <a:chOff x="4954819" y="2420654"/>
            <a:chExt cx="1152000" cy="1154099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1953BA00-D1E0-43E5-AA09-83071A7526D7}"/>
                </a:ext>
              </a:extLst>
            </p:cNvPr>
            <p:cNvSpPr/>
            <p:nvPr/>
          </p:nvSpPr>
          <p:spPr>
            <a:xfrm>
              <a:off x="4954819" y="2420654"/>
              <a:ext cx="1152000" cy="1154099"/>
            </a:xfrm>
            <a:prstGeom prst="rect">
              <a:avLst/>
            </a:prstGeom>
            <a:solidFill>
              <a:srgbClr val="ED7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841544E-6193-4D1C-9921-ED4C974F8C19}"/>
                </a:ext>
              </a:extLst>
            </p:cNvPr>
            <p:cNvSpPr txBox="1"/>
            <p:nvPr/>
          </p:nvSpPr>
          <p:spPr>
            <a:xfrm>
              <a:off x="4963238" y="3187458"/>
              <a:ext cx="9364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Orange </a:t>
              </a:r>
            </a:p>
            <a:p>
              <a:r>
                <a:rPr lang="en-US" altLang="ko-KR" sz="800" b="0" dirty="0"/>
                <a:t>RGB(237,125,50)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830E645-6154-4E39-AF99-262BADF2BB0A}"/>
              </a:ext>
            </a:extLst>
          </p:cNvPr>
          <p:cNvSpPr txBox="1"/>
          <p:nvPr/>
        </p:nvSpPr>
        <p:spPr>
          <a:xfrm>
            <a:off x="5273931" y="3963577"/>
            <a:ext cx="962123" cy="2255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>
                <a:solidFill>
                  <a:schemeClr val="accent1"/>
                </a:solidFill>
              </a:rPr>
              <a:t>Interaction area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2B83F7-3624-4D37-8AC5-8C9315EF7FE8}"/>
              </a:ext>
            </a:extLst>
          </p:cNvPr>
          <p:cNvSpPr txBox="1"/>
          <p:nvPr/>
        </p:nvSpPr>
        <p:spPr>
          <a:xfrm>
            <a:off x="5315174" y="4257545"/>
            <a:ext cx="795113" cy="373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92075" algn="l"/>
              </a:tabLst>
            </a:pPr>
            <a:r>
              <a:rPr lang="en-US" altLang="ko-KR" sz="800" b="1" dirty="0">
                <a:solidFill>
                  <a:schemeClr val="accent1"/>
                </a:solidFill>
              </a:rPr>
              <a:t>LED play 3 times</a:t>
            </a:r>
          </a:p>
        </p:txBody>
      </p:sp>
      <p:pic>
        <p:nvPicPr>
          <p:cNvPr id="78" name="주의_에러">
            <a:hlinkClick r:id="" action="ppaction://media"/>
            <a:extLst>
              <a:ext uri="{FF2B5EF4-FFF2-40B4-BE49-F238E27FC236}">
                <a16:creationId xmlns:a16="http://schemas.microsoft.com/office/drawing/2014/main" id="{B6E01CD1-62FE-4A16-A2A7-101B480FF76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4961" y="3638065"/>
            <a:ext cx="1152000" cy="1152000"/>
          </a:xfrm>
          <a:prstGeom prst="rect">
            <a:avLst/>
          </a:prstGeom>
        </p:spPr>
      </p:pic>
      <p:pic>
        <p:nvPicPr>
          <p:cNvPr id="87" name="주의_에러">
            <a:hlinkClick r:id="" action="ppaction://media"/>
            <a:extLst>
              <a:ext uri="{FF2B5EF4-FFF2-40B4-BE49-F238E27FC236}">
                <a16:creationId xmlns:a16="http://schemas.microsoft.com/office/drawing/2014/main" id="{8EAA5E1D-05D7-4324-8ECA-BA6341943E0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83653" y="3654355"/>
            <a:ext cx="1152000" cy="1152000"/>
          </a:xfrm>
          <a:prstGeom prst="rect">
            <a:avLst/>
          </a:prstGeom>
        </p:spPr>
      </p:pic>
      <p:pic>
        <p:nvPicPr>
          <p:cNvPr id="109" name="주의_에러">
            <a:hlinkClick r:id="" action="ppaction://media"/>
            <a:extLst>
              <a:ext uri="{FF2B5EF4-FFF2-40B4-BE49-F238E27FC236}">
                <a16:creationId xmlns:a16="http://schemas.microsoft.com/office/drawing/2014/main" id="{C9A5853F-AC79-46B4-8384-1878D0654D7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92156" y="3654350"/>
            <a:ext cx="1152000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2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4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95"/>
                </p:tgtEl>
              </p:cMediaNode>
            </p:video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9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8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87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10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17168" y="873127"/>
            <a:ext cx="338837" cy="2749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17168" y="873125"/>
            <a:ext cx="11497460" cy="30378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직사각형 89"/>
          <p:cNvSpPr/>
          <p:nvPr/>
        </p:nvSpPr>
        <p:spPr>
          <a:xfrm>
            <a:off x="9784605" y="873125"/>
            <a:ext cx="2030023" cy="3037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60054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/>
          <p:nvPr/>
        </p:nvSpPr>
        <p:spPr>
          <a:xfrm>
            <a:off x="317167" y="873736"/>
            <a:ext cx="11497461" cy="274914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70312" y="913070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Description</a:t>
            </a:r>
            <a:endParaRPr lang="ko-KR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264" y="913070"/>
            <a:ext cx="10134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Lighting Color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21289" y="913070"/>
            <a:ext cx="12522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(Linear)</a:t>
            </a:r>
            <a:endParaRPr lang="ko-KR" altLang="en-US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233549" y="913070"/>
            <a:ext cx="540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Status</a:t>
            </a:r>
            <a:endParaRPr lang="ko-KR" alt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900862" y="1602963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strike="sngStrike" dirty="0">
                <a:solidFill>
                  <a:schemeClr val="accent1"/>
                </a:solidFill>
              </a:rPr>
              <a:t>Initialization </a:t>
            </a:r>
          </a:p>
          <a:p>
            <a:pPr algn="ctr"/>
            <a:r>
              <a:rPr lang="en-US" altLang="ko-KR" sz="1200" b="1" strike="sngStrike" dirty="0">
                <a:solidFill>
                  <a:schemeClr val="accent1"/>
                </a:solidFill>
              </a:rPr>
              <a:t>ready mode</a:t>
            </a:r>
            <a:endParaRPr lang="ko-KR" altLang="en-US" sz="1200" b="1" strike="sngStrike" dirty="0">
              <a:solidFill>
                <a:schemeClr val="accent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44503" y="2453096"/>
            <a:ext cx="2572491" cy="96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If the device cannot operate normally or respond due to an error, the corresponding lighting is played once.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The following parts of Error TTS (</a:t>
            </a:r>
            <a:r>
              <a:rPr lang="en-US" altLang="ko-KR" sz="800" dirty="0" err="1"/>
              <a:t>fail_connection_error</a:t>
            </a:r>
            <a:r>
              <a:rPr lang="en-US" altLang="ko-KR" sz="800" dirty="0"/>
              <a:t>) are applicable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dirty="0"/>
              <a:t>Play once</a:t>
            </a:r>
            <a:endParaRPr lang="ko-KR" altLang="en-US" sz="800" dirty="0"/>
          </a:p>
        </p:txBody>
      </p:sp>
      <p:grpSp>
        <p:nvGrpSpPr>
          <p:cNvPr id="87" name="그룹 86"/>
          <p:cNvGrpSpPr/>
          <p:nvPr/>
        </p:nvGrpSpPr>
        <p:grpSpPr>
          <a:xfrm>
            <a:off x="656005" y="873126"/>
            <a:ext cx="10143612" cy="2749759"/>
            <a:chOff x="656005" y="873125"/>
            <a:chExt cx="10143612" cy="5559657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2344068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926293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6140871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7355449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560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857002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9784605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직선 연결선 69"/>
            <p:cNvCxnSpPr/>
            <p:nvPr/>
          </p:nvCxnSpPr>
          <p:spPr>
            <a:xfrm>
              <a:off x="10799617" y="873125"/>
              <a:ext cx="0" cy="5559657"/>
            </a:xfrm>
            <a:prstGeom prst="line">
              <a:avLst/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7337420" y="913070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(Radial)</a:t>
            </a:r>
            <a:endParaRPr lang="ko-KR" altLang="en-US" sz="900" dirty="0"/>
          </a:p>
        </p:txBody>
      </p:sp>
      <p:sp>
        <p:nvSpPr>
          <p:cNvPr id="72" name="TextBox 71"/>
          <p:cNvSpPr txBox="1"/>
          <p:nvPr/>
        </p:nvSpPr>
        <p:spPr>
          <a:xfrm>
            <a:off x="8551738" y="913070"/>
            <a:ext cx="1257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Animation </a:t>
            </a:r>
            <a:r>
              <a:rPr lang="en-US" altLang="ko-KR" sz="900" dirty="0"/>
              <a:t>(Single)</a:t>
            </a:r>
            <a:endParaRPr lang="ko-KR" altLang="en-US" sz="900" dirty="0"/>
          </a:p>
        </p:txBody>
      </p:sp>
      <p:sp>
        <p:nvSpPr>
          <p:cNvPr id="73" name="TextBox 72"/>
          <p:cNvSpPr txBox="1"/>
          <p:nvPr/>
        </p:nvSpPr>
        <p:spPr>
          <a:xfrm>
            <a:off x="10028768" y="913070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Sound</a:t>
            </a:r>
            <a:endParaRPr lang="ko-KR" altLang="en-US" sz="1000" dirty="0"/>
          </a:p>
        </p:txBody>
      </p:sp>
      <p:sp>
        <p:nvSpPr>
          <p:cNvPr id="74" name="TextBox 73"/>
          <p:cNvSpPr txBox="1"/>
          <p:nvPr/>
        </p:nvSpPr>
        <p:spPr>
          <a:xfrm>
            <a:off x="11115092" y="91307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TTS</a:t>
            </a:r>
            <a:endParaRPr lang="ko-KR" altLang="en-US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360441" y="160057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2370139" y="1287767"/>
            <a:ext cx="2572491" cy="96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/>
                </a:solidFill>
              </a:rPr>
              <a:t>When the user enters the initialization preparation stage to initialize the device, the corresponding lighting is played during the time-out period until the time-out or initialization starts</a:t>
            </a:r>
          </a:p>
          <a:p>
            <a:pPr marL="92075" indent="-92075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altLang="ko-KR" sz="800" strike="sngStrike" dirty="0">
                <a:solidFill>
                  <a:schemeClr val="accent1"/>
                </a:solidFill>
              </a:rPr>
              <a:t>Play once, depending on initialization speed</a:t>
            </a:r>
            <a:endParaRPr lang="ko-KR" altLang="en-US" sz="800" strike="sngStrike" dirty="0">
              <a:solidFill>
                <a:schemeClr val="accent1"/>
              </a:solidFill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4954819" y="1217141"/>
            <a:ext cx="1152000" cy="1152000"/>
            <a:chOff x="4954819" y="1212408"/>
            <a:chExt cx="1152000" cy="1152000"/>
          </a:xfrm>
        </p:grpSpPr>
        <p:sp>
          <p:nvSpPr>
            <p:cNvPr id="64" name="직사각형 63"/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rgbClr val="ED7D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Orange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1112710" y="1692317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cxnSp>
        <p:nvCxnSpPr>
          <p:cNvPr id="56" name="직선 연결선 55"/>
          <p:cNvCxnSpPr/>
          <p:nvPr/>
        </p:nvCxnSpPr>
        <p:spPr>
          <a:xfrm>
            <a:off x="317167" y="2401756"/>
            <a:ext cx="11497461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7" name="TextBox 126"/>
          <p:cNvSpPr txBox="1"/>
          <p:nvPr/>
        </p:nvSpPr>
        <p:spPr>
          <a:xfrm>
            <a:off x="10094863" y="1692317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128" name="TextBox 127"/>
          <p:cNvSpPr txBox="1"/>
          <p:nvPr/>
        </p:nvSpPr>
        <p:spPr>
          <a:xfrm>
            <a:off x="10094863" y="2872018"/>
            <a:ext cx="418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N/A</a:t>
            </a:r>
            <a:endParaRPr lang="ko-KR" altLang="en-US" sz="1000" dirty="0"/>
          </a:p>
        </p:txBody>
      </p:sp>
      <p:sp>
        <p:nvSpPr>
          <p:cNvPr id="77" name="TextBox 76"/>
          <p:cNvSpPr txBox="1"/>
          <p:nvPr/>
        </p:nvSpPr>
        <p:spPr>
          <a:xfrm>
            <a:off x="1196199" y="2840817"/>
            <a:ext cx="544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Error</a:t>
            </a:r>
            <a:endParaRPr lang="ko-KR" altLang="en-US" sz="12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360441" y="28254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  <p:pic>
        <p:nvPicPr>
          <p:cNvPr id="18" name="주의_초기화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75248" y="1217141"/>
            <a:ext cx="1152000" cy="1152000"/>
          </a:xfrm>
          <a:prstGeom prst="rect">
            <a:avLst/>
          </a:prstGeom>
        </p:spPr>
      </p:pic>
      <p:pic>
        <p:nvPicPr>
          <p:cNvPr id="20" name="주의_에러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75248" y="2440904"/>
            <a:ext cx="1152000" cy="1152000"/>
          </a:xfrm>
          <a:prstGeom prst="rect">
            <a:avLst/>
          </a:prstGeom>
        </p:spPr>
      </p:pic>
      <p:pic>
        <p:nvPicPr>
          <p:cNvPr id="24" name="주의_초기화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96098" y="1217141"/>
            <a:ext cx="1152000" cy="1152000"/>
          </a:xfrm>
          <a:prstGeom prst="rect">
            <a:avLst/>
          </a:prstGeom>
        </p:spPr>
      </p:pic>
      <p:pic>
        <p:nvPicPr>
          <p:cNvPr id="25" name="주의_에러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96098" y="2440904"/>
            <a:ext cx="1152000" cy="1152000"/>
          </a:xfrm>
          <a:prstGeom prst="rect">
            <a:avLst/>
          </a:prstGeom>
        </p:spPr>
      </p:pic>
      <p:pic>
        <p:nvPicPr>
          <p:cNvPr id="3" name="주의_에러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89825" y="2440904"/>
            <a:ext cx="1152000" cy="1152000"/>
          </a:xfrm>
          <a:prstGeom prst="rect">
            <a:avLst/>
          </a:prstGeom>
        </p:spPr>
      </p:pic>
      <p:pic>
        <p:nvPicPr>
          <p:cNvPr id="21" name="주의_초기화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89825" y="1217141"/>
            <a:ext cx="1152000" cy="1152000"/>
          </a:xfrm>
          <a:prstGeom prst="rect">
            <a:avLst/>
          </a:prstGeom>
        </p:spPr>
      </p:pic>
      <p:sp>
        <p:nvSpPr>
          <p:cNvPr id="51" name="직사각형 50"/>
          <p:cNvSpPr/>
          <p:nvPr/>
        </p:nvSpPr>
        <p:spPr>
          <a:xfrm>
            <a:off x="317167" y="3675918"/>
            <a:ext cx="11497461" cy="239869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708244" y="4225559"/>
            <a:ext cx="10823169" cy="177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800" dirty="0">
                <a:latin typeface="맑은 고딕" panose="020B0503020000020004" pitchFamily="50" charset="-127"/>
              </a:rPr>
              <a:t>Ex. In case of “</a:t>
            </a:r>
            <a:r>
              <a:rPr lang="en-US" altLang="ko-KR" sz="800" dirty="0" err="1">
                <a:latin typeface="맑은 고딕" panose="020B0503020000020004" pitchFamily="50" charset="-127"/>
              </a:rPr>
              <a:t>fail_connection_error</a:t>
            </a:r>
            <a:r>
              <a:rPr lang="en-US" altLang="ko-KR" sz="800" dirty="0">
                <a:latin typeface="맑은 고딕" panose="020B0503020000020004" pitchFamily="50" charset="-127"/>
              </a:rPr>
              <a:t>” in Albert POC's Error category, error lighting is played, and TTS lighting is not played when TTS is played.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"Can't connect to the Internet. Please check your network connection"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"Can't connect with any service. Please check the device firmware version"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"Can't connect to anyone's service. Please change the device connection information in someone's app"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"There was a network delay. Please tell me again later."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"The update has failed. Please check the internet connection information from someone app."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"There was a problem with the connection for a while, but I'm not embarrassed with Superheroes! Wait a moment and tell me again."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"Oh, there's a problem with the connection. Please wait a moment and I'll calmly solve the problem."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"There must be a problem with the connection. If you wait a moment, the best boy genius in the universe will try to solve it step by step."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"Huh? I can't connect with anyone's service. Please change the device connection information in the anyone's app."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"I'm getting stuck in the road today. Please talk to me again after a while!"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"I'm not in good condition today, my connection is getting slower. Please talk again after a while!"</a:t>
            </a:r>
          </a:p>
          <a:p>
            <a:pPr>
              <a:lnSpc>
                <a:spcPct val="120000"/>
              </a:lnSpc>
              <a:buFont typeface="+mj-lt"/>
              <a:buAutoNum type="arabicPeriod"/>
            </a:pPr>
            <a:r>
              <a:rPr lang="en-US" altLang="ko-KR" sz="700" dirty="0">
                <a:latin typeface="맑은 고딕" panose="020B0503020000020004" pitchFamily="50" charset="-127"/>
              </a:rPr>
              <a:t>"Oh, the connection is slowing down. Please talk again after a while!"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7614" y="138126"/>
            <a:ext cx="5724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elvetica" panose="020B0604020202030204" pitchFamily="34" charset="0"/>
              </a:rPr>
              <a:t>NUGU Device LED Lighting UX _ Attention</a:t>
            </a:r>
            <a:r>
              <a:rPr lang="ko-KR" altLang="en-US" dirty="0">
                <a:latin typeface="Helvetica" panose="020B0604020202030204" pitchFamily="34" charset="0"/>
              </a:rPr>
              <a:t> </a:t>
            </a:r>
            <a:r>
              <a:rPr lang="en-US" altLang="ko-KR" dirty="0">
                <a:latin typeface="Helvetica" panose="020B0604020202030204" pitchFamily="34" charset="0"/>
              </a:rPr>
              <a:t>notification</a:t>
            </a:r>
            <a:endParaRPr lang="ko-KR" altLang="en-US" dirty="0">
              <a:latin typeface="Helvetica" panose="020B0604020202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79680" y="3675916"/>
            <a:ext cx="82349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r">
              <a:defRPr sz="800" b="1">
                <a:solidFill>
                  <a:srgbClr val="FF0000"/>
                </a:solidFill>
              </a:defRPr>
            </a:lvl1pPr>
          </a:lstStyle>
          <a:p>
            <a:r>
              <a:rPr lang="en-US" altLang="ko-KR" b="0" dirty="0">
                <a:latin typeface="+mn-ea"/>
              </a:rPr>
              <a:t>※ ※ The RGB color values indicated in the document are for reference only, and a color similar to the document must be implemented when implementing actual lighting</a:t>
            </a:r>
            <a:endParaRPr lang="ko-KR" altLang="en-US" b="0" dirty="0">
              <a:latin typeface="+mn-ea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636263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 STB 2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8801182" y="651767"/>
            <a:ext cx="783084" cy="1892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albert AI</a:t>
            </a:r>
            <a:endParaRPr lang="ko-KR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타원 57"/>
          <p:cNvSpPr/>
          <p:nvPr/>
        </p:nvSpPr>
        <p:spPr>
          <a:xfrm>
            <a:off x="11209269" y="2907559"/>
            <a:ext cx="175139" cy="1751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702683" y="3745428"/>
            <a:ext cx="4576894" cy="463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dirty="0"/>
              <a:t>[Microphone states indication]</a:t>
            </a:r>
          </a:p>
          <a:p>
            <a:pPr>
              <a:lnSpc>
                <a:spcPct val="120000"/>
              </a:lnSpc>
            </a:pPr>
            <a:r>
              <a:rPr lang="en-US" altLang="ko-KR" sz="900" dirty="0"/>
              <a:t>Among the error categories, the case of playing error lighting is defined as follows.</a:t>
            </a:r>
            <a:endParaRPr lang="ko-KR" altLang="en-US" sz="900" dirty="0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5F52E4A6-3194-4AD9-AD52-9848AE7E2EA8}"/>
              </a:ext>
            </a:extLst>
          </p:cNvPr>
          <p:cNvGrpSpPr/>
          <p:nvPr/>
        </p:nvGrpSpPr>
        <p:grpSpPr>
          <a:xfrm>
            <a:off x="4957582" y="2439872"/>
            <a:ext cx="1152000" cy="1152000"/>
            <a:chOff x="4954819" y="1212408"/>
            <a:chExt cx="1152000" cy="1152000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CC94A88-95A1-4ED4-AA44-4FD05B1D48A2}"/>
                </a:ext>
              </a:extLst>
            </p:cNvPr>
            <p:cNvSpPr/>
            <p:nvPr/>
          </p:nvSpPr>
          <p:spPr>
            <a:xfrm>
              <a:off x="4954819" y="1212408"/>
              <a:ext cx="1152000" cy="1152000"/>
            </a:xfrm>
            <a:prstGeom prst="rect">
              <a:avLst/>
            </a:prstGeom>
            <a:solidFill>
              <a:srgbClr val="D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A449A23-03B8-4660-9BF7-CBBC716DD174}"/>
                </a:ext>
              </a:extLst>
            </p:cNvPr>
            <p:cNvSpPr txBox="1"/>
            <p:nvPr/>
          </p:nvSpPr>
          <p:spPr>
            <a:xfrm>
              <a:off x="4963238" y="199295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000" b="1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altLang="ko-KR" dirty="0"/>
                <a:t>Red </a:t>
              </a:r>
            </a:p>
            <a:p>
              <a:r>
                <a:rPr lang="en-US" altLang="ko-KR" sz="800" b="0" dirty="0"/>
                <a:t>RGB(X,X,X)</a:t>
              </a:r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B558884C-492F-4A5A-A167-77A71352B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241881"/>
              </p:ext>
            </p:extLst>
          </p:nvPr>
        </p:nvGraphicFramePr>
        <p:xfrm>
          <a:off x="9867207" y="0"/>
          <a:ext cx="2324793" cy="9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793">
                  <a:extLst>
                    <a:ext uri="{9D8B030D-6E8A-4147-A177-3AD203B41FA5}">
                      <a16:colId xmlns:a16="http://schemas.microsoft.com/office/drawing/2014/main" val="4250470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40" dirty="0">
                          <a:solidFill>
                            <a:srgbClr val="FFFFFF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Noto Sans CJK JP Regular"/>
                        </a:rPr>
                        <a:t>2020.09.14_v0.7</a:t>
                      </a:r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821567"/>
                  </a:ext>
                </a:extLst>
              </a:tr>
              <a:tr h="333474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(Base on AI2) Initialization ready mode is not applied.</a:t>
                      </a:r>
                      <a:endParaRPr lang="en-US" altLang="ko-KR" sz="800" baseline="0" dirty="0">
                        <a:solidFill>
                          <a:schemeClr val="accent5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(</a:t>
                      </a:r>
                      <a:r>
                        <a:rPr lang="en-US" altLang="ko-KR" sz="800" dirty="0">
                          <a:solidFill>
                            <a:schemeClr val="accent5"/>
                          </a:solidFill>
                        </a:rPr>
                        <a:t>Base on AI2</a:t>
                      </a:r>
                      <a:r>
                        <a:rPr lang="en-US" altLang="ko-KR" sz="800" baseline="0" dirty="0">
                          <a:solidFill>
                            <a:schemeClr val="accent5"/>
                          </a:solidFill>
                        </a:rPr>
                        <a:t>) Error is implemented as red color.</a:t>
                      </a:r>
                      <a:endParaRPr lang="ko-KR" altLang="en-US" sz="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ko-KR" altLang="en-US" sz="800" dirty="0"/>
                    </a:p>
                  </a:txBody>
                  <a:tcPr marL="54000" marR="54000" marT="54000" marB="54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2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93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7517</TotalTime>
  <Words>3387</Words>
  <Application>Microsoft Office PowerPoint</Application>
  <PresentationFormat>와이드스크린</PresentationFormat>
  <Paragraphs>560</Paragraphs>
  <Slides>15</Slides>
  <Notes>1</Notes>
  <HiddenSlides>0</HiddenSlides>
  <MMClips>73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맑은 고딕</vt:lpstr>
      <vt:lpstr>맑은 고딕</vt:lpstr>
      <vt:lpstr>Arial</vt:lpstr>
      <vt:lpstr>Helvetica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Dell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조세현님/AI제품기획QC Cell</dc:creator>
  <cp:lastModifiedBy>강 우신</cp:lastModifiedBy>
  <cp:revision>221</cp:revision>
  <cp:lastPrinted>2019-09-24T07:50:44Z</cp:lastPrinted>
  <dcterms:created xsi:type="dcterms:W3CDTF">2019-07-25T01:47:11Z</dcterms:created>
  <dcterms:modified xsi:type="dcterms:W3CDTF">2020-09-16T04:33:04Z</dcterms:modified>
</cp:coreProperties>
</file>